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306" r:id="rId3"/>
    <p:sldId id="307" r:id="rId4"/>
    <p:sldId id="327" r:id="rId5"/>
    <p:sldId id="311" r:id="rId6"/>
    <p:sldId id="331" r:id="rId7"/>
    <p:sldId id="312" r:id="rId8"/>
    <p:sldId id="333" r:id="rId9"/>
    <p:sldId id="310" r:id="rId10"/>
    <p:sldId id="313" r:id="rId11"/>
    <p:sldId id="314" r:id="rId12"/>
    <p:sldId id="315" r:id="rId13"/>
    <p:sldId id="316" r:id="rId14"/>
    <p:sldId id="317" r:id="rId15"/>
    <p:sldId id="318" r:id="rId16"/>
    <p:sldId id="319" r:id="rId17"/>
    <p:sldId id="321" r:id="rId18"/>
    <p:sldId id="332" r:id="rId19"/>
    <p:sldId id="283"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1" d="100"/>
          <a:sy n="91" d="100"/>
        </p:scale>
        <p:origin x="3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223A549-E04F-4339-AA2B-935960BE19B5}"/>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2BC295BD-231B-4CAB-87D7-A42B60631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69EAEA9-EF8B-4CEC-8D34-6C4BAFF828AC}"/>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C5A58CCC-39B9-4620-95F6-3664BD250A6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A3EDCAA-9F28-4053-8277-9F91A1FF681D}"/>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94559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934A0-C3A2-4427-9640-66096DDD6E4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2EB66D9-BF88-45AF-B28F-A035EF378E15}"/>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EF567DE-A575-4772-B376-E7F53B37F216}"/>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6B108007-B675-46B5-A6A9-E19E1E257A9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3D42E2C-CBB6-4FA4-8B4A-83FEF678BDCB}"/>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69018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315EF96-D375-472B-80C3-DEAED85D8859}"/>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3C81254-B096-4667-A13F-8735AEECBD47}"/>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5E4112A-B49B-47C4-8F18-9FAF0311C385}"/>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66A1F7E4-4D8F-4751-9BA6-BECA411C72A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7CCDFC0-1351-4A2F-921B-830A5E6B6465}"/>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651923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Holder 4"/>
          <p:cNvSpPr>
            <a:spLocks noGrp="1"/>
          </p:cNvSpPr>
          <p:nvPr>
            <p:ph type="ftr" sz="quarter" idx="5"/>
          </p:nvPr>
        </p:nvSpPr>
        <p:spPr/>
        <p:txBody>
          <a:bodyPr lIns="0" tIns="0" rIns="0" bIns="0"/>
          <a:lstStyle>
            <a:lvl1pPr>
              <a:defRPr sz="800" b="0" i="0">
                <a:solidFill>
                  <a:srgbClr val="939598"/>
                </a:solidFill>
                <a:latin typeface="Montserrat"/>
                <a:cs typeface="Montserrat"/>
              </a:defRPr>
            </a:lvl1p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6" name="Holder 6"/>
          <p:cNvSpPr>
            <a:spLocks noGrp="1"/>
          </p:cNvSpPr>
          <p:nvPr>
            <p:ph type="sldNum" sz="quarter" idx="7"/>
          </p:nvPr>
        </p:nvSpPr>
        <p:spPr/>
        <p:txBody>
          <a:bodyPr lIns="0" tIns="0" rIns="0" bIns="0"/>
          <a:lstStyle>
            <a:lvl1pPr>
              <a:defRPr sz="1000" b="1" i="0">
                <a:solidFill>
                  <a:srgbClr val="6D6E71"/>
                </a:solidFill>
                <a:latin typeface="Montserrat"/>
                <a:cs typeface="Montserrat"/>
              </a:defRPr>
            </a:lvl1pPr>
          </a:lstStyle>
          <a:p>
            <a:pPr marL="38100">
              <a:lnSpc>
                <a:spcPct val="100000"/>
              </a:lnSpc>
              <a:spcBef>
                <a:spcPts val="65"/>
              </a:spcBef>
            </a:pPr>
            <a:fld id="{81D60167-4931-47E6-BA6A-407CBD079E47}" type="slidenum">
              <a:rPr dirty="0"/>
              <a:t>‹#›</a:t>
            </a:fld>
            <a:endParaRPr dirty="0"/>
          </a:p>
        </p:txBody>
      </p:sp>
    </p:spTree>
    <p:extLst>
      <p:ext uri="{BB962C8B-B14F-4D97-AF65-F5344CB8AC3E}">
        <p14:creationId xmlns:p14="http://schemas.microsoft.com/office/powerpoint/2010/main" val="532700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54596" y="6461099"/>
            <a:ext cx="14604" cy="384810"/>
          </a:xfrm>
          <a:custGeom>
            <a:avLst/>
            <a:gdLst/>
            <a:ahLst/>
            <a:cxnLst/>
            <a:rect l="l" t="t" r="r" b="b"/>
            <a:pathLst>
              <a:path w="14604" h="384809">
                <a:moveTo>
                  <a:pt x="14401" y="0"/>
                </a:moveTo>
                <a:lnTo>
                  <a:pt x="0" y="0"/>
                </a:lnTo>
                <a:lnTo>
                  <a:pt x="0" y="384200"/>
                </a:lnTo>
                <a:lnTo>
                  <a:pt x="14401" y="384200"/>
                </a:lnTo>
                <a:lnTo>
                  <a:pt x="14401" y="0"/>
                </a:lnTo>
                <a:close/>
              </a:path>
            </a:pathLst>
          </a:custGeom>
          <a:solidFill>
            <a:srgbClr val="939598"/>
          </a:solidFill>
        </p:spPr>
        <p:txBody>
          <a:bodyPr wrap="square" lIns="0" tIns="0" rIns="0" bIns="0" rtlCol="0"/>
          <a:lstStyle/>
          <a:p>
            <a:endParaRPr/>
          </a:p>
        </p:txBody>
      </p:sp>
      <p:sp>
        <p:nvSpPr>
          <p:cNvPr id="17" name="bg object 17"/>
          <p:cNvSpPr/>
          <p:nvPr/>
        </p:nvSpPr>
        <p:spPr>
          <a:xfrm>
            <a:off x="0" y="1700999"/>
            <a:ext cx="10478135" cy="3456304"/>
          </a:xfrm>
          <a:custGeom>
            <a:avLst/>
            <a:gdLst/>
            <a:ahLst/>
            <a:cxnLst/>
            <a:rect l="l" t="t" r="r" b="b"/>
            <a:pathLst>
              <a:path w="10478135" h="3456304">
                <a:moveTo>
                  <a:pt x="10477550" y="0"/>
                </a:moveTo>
                <a:lnTo>
                  <a:pt x="0" y="0"/>
                </a:lnTo>
                <a:lnTo>
                  <a:pt x="0" y="3456000"/>
                </a:lnTo>
                <a:lnTo>
                  <a:pt x="10477550" y="3456000"/>
                </a:lnTo>
                <a:lnTo>
                  <a:pt x="10477550" y="0"/>
                </a:lnTo>
                <a:close/>
              </a:path>
            </a:pathLst>
          </a:custGeom>
          <a:solidFill>
            <a:srgbClr val="0092B4"/>
          </a:solidFill>
        </p:spPr>
        <p:txBody>
          <a:bodyPr wrap="square" lIns="0" tIns="0" rIns="0" bIns="0" rtlCol="0"/>
          <a:lstStyle/>
          <a:p>
            <a:endParaRPr/>
          </a:p>
        </p:txBody>
      </p:sp>
      <p:sp>
        <p:nvSpPr>
          <p:cNvPr id="4" name="Holder 4"/>
          <p:cNvSpPr>
            <a:spLocks noGrp="1"/>
          </p:cNvSpPr>
          <p:nvPr>
            <p:ph type="ftr" sz="quarter" idx="5"/>
          </p:nvPr>
        </p:nvSpPr>
        <p:spPr/>
        <p:txBody>
          <a:bodyPr lIns="0" tIns="0" rIns="0" bIns="0"/>
          <a:lstStyle>
            <a:lvl1pPr>
              <a:defRPr sz="800" b="0" i="0">
                <a:solidFill>
                  <a:srgbClr val="939598"/>
                </a:solidFill>
                <a:latin typeface="Montserrat"/>
                <a:cs typeface="Montserrat"/>
              </a:defRPr>
            </a:lvl1p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6" name="Holder 6"/>
          <p:cNvSpPr>
            <a:spLocks noGrp="1"/>
          </p:cNvSpPr>
          <p:nvPr>
            <p:ph type="sldNum" sz="quarter" idx="7"/>
          </p:nvPr>
        </p:nvSpPr>
        <p:spPr/>
        <p:txBody>
          <a:bodyPr lIns="0" tIns="0" rIns="0" bIns="0"/>
          <a:lstStyle>
            <a:lvl1pPr>
              <a:defRPr sz="1000" b="1" i="0">
                <a:solidFill>
                  <a:srgbClr val="6D6E71"/>
                </a:solidFill>
                <a:latin typeface="Montserrat"/>
                <a:cs typeface="Montserrat"/>
              </a:defRPr>
            </a:lvl1pPr>
          </a:lstStyle>
          <a:p>
            <a:pPr marL="38100">
              <a:lnSpc>
                <a:spcPct val="100000"/>
              </a:lnSpc>
              <a:spcBef>
                <a:spcPts val="65"/>
              </a:spcBef>
            </a:pPr>
            <a:fld id="{81D60167-4931-47E6-BA6A-407CBD079E47}" type="slidenum">
              <a:rPr dirty="0"/>
              <a:t>‹#›</a:t>
            </a:fld>
            <a:endParaRPr dirty="0"/>
          </a:p>
        </p:txBody>
      </p:sp>
      <p:sp>
        <p:nvSpPr>
          <p:cNvPr id="11" name="object 4">
            <a:extLst>
              <a:ext uri="{FF2B5EF4-FFF2-40B4-BE49-F238E27FC236}">
                <a16:creationId xmlns:a16="http://schemas.microsoft.com/office/drawing/2014/main" id="{E8177BF9-F16E-3B49-9CA9-4219C1684F21}"/>
              </a:ext>
            </a:extLst>
          </p:cNvPr>
          <p:cNvSpPr/>
          <p:nvPr userDrawn="1"/>
        </p:nvSpPr>
        <p:spPr>
          <a:xfrm>
            <a:off x="378990" y="436345"/>
            <a:ext cx="4047194" cy="851611"/>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7227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5B61A2-807D-45FC-BDB7-E2D09E1D218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310387C-AADB-4778-A84A-5106A3087018}"/>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2EAFAAF-DA4B-48C8-B09D-CAE1FAAFC3C0}"/>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984C5516-5F44-4A72-8065-B1B1528C69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5D187A1-2D23-4302-BD5B-C6BE2ADF916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53538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7186C8-4000-4763-9F5E-875E29D7C05B}"/>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B67121C7-B20B-4831-834F-9DE9FA3720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6D8ED21C-D501-4F2E-980D-B9EFE267DADD}"/>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B21B682D-F0DB-4002-954D-5ED8DBFA79D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33E24-815C-459F-BF5F-695B976B58F1}"/>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75707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2D36F84-862D-442C-85FF-B46D44943EB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7079E68-EBD6-41AE-AAEA-CC110E72EBB7}"/>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49721960-2132-4DD2-9761-A420F60A8C69}"/>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E62F7F9-DAD2-49C0-8BC4-F2E142A44CFA}"/>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D5CB8A5F-BAFD-43C7-B63A-50A7E45C51FC}"/>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560DDB1-3BC5-4A48-A119-DD7AE80C9503}"/>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92718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C2CA1A0-B740-4ACB-AA04-18C3AB48B25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9536665-8C72-487C-A702-FD926507C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320E80A3-F2DB-479B-8264-C24E8DD4029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B59AE97C-3AF2-42E1-B418-402FEB9E4E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69C716D-D584-40A6-9F23-290B1AC0290F}"/>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A2178C1-562F-4748-9690-B852014DE90C}"/>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8" name="Alatunnisteen paikkamerkki 7">
            <a:extLst>
              <a:ext uri="{FF2B5EF4-FFF2-40B4-BE49-F238E27FC236}">
                <a16:creationId xmlns:a16="http://schemas.microsoft.com/office/drawing/2014/main" id="{5AE3E4CF-A239-47B6-83C5-AFF08A67657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C0922623-9ADC-4E2B-8165-04540606334D}"/>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83024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12E732-94BC-477B-94B4-77E0BBF2343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F7ACF0FB-8032-476F-A912-96ED3B1F3C31}"/>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4" name="Alatunnisteen paikkamerkki 3">
            <a:extLst>
              <a:ext uri="{FF2B5EF4-FFF2-40B4-BE49-F238E27FC236}">
                <a16:creationId xmlns:a16="http://schemas.microsoft.com/office/drawing/2014/main" id="{D8D6987F-FA49-4773-8A1A-F2808A826E41}"/>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1090426-CD6B-405B-908E-681D3185C820}"/>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227136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0742FF5-E7FD-4BC2-85BE-F2B5A439CD6E}"/>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3" name="Alatunnisteen paikkamerkki 2">
            <a:extLst>
              <a:ext uri="{FF2B5EF4-FFF2-40B4-BE49-F238E27FC236}">
                <a16:creationId xmlns:a16="http://schemas.microsoft.com/office/drawing/2014/main" id="{FBF05AE3-78FC-4D95-8FBA-FF661899945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0709FBA3-4916-4076-9DEE-58B75553490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14975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8645A7-DA4C-496F-BC46-07842A1C590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EE45AF4-C107-4D04-B495-8FD6CFECA6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583A3902-37B9-4E63-BB50-CE261FBBB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907CEBD-30B4-483A-9736-9CB275ABAB32}"/>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772C7EB1-A0DC-4466-A238-F6F226CE404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7D56E77-352C-4227-9DAF-87BBE6C2B10A}"/>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84030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22C3C6-93B9-4E24-865D-9EF15BB1CA6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AEEB27E-0133-4A4D-96E4-372EFFA23B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7EC6F578-D6F7-4C0F-AD74-5ED99A7C5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F1C5F1C-03FC-4A8A-9F77-DD3D1D8E7E77}"/>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5A207446-D366-495B-BFCD-1BCC4F5F039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26F01D8-6FFB-4AD7-84BA-04A556579C8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1466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3C86388-E3FA-455C-ACE9-7909A33CE1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CA4B77A9-7CA5-4531-87E6-D17A67F88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2D34D01-FE86-4BBC-B22B-04483F91A6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477B2857-327D-497F-9DE1-CBFBE68790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D286D069-8A89-4EB3-8E62-F75B09A6E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D3488-E609-4267-A653-A4734D91FAC7}" type="slidenum">
              <a:rPr lang="fi-FI" smtClean="0"/>
              <a:t>‹#›</a:t>
            </a:fld>
            <a:endParaRPr lang="fi-FI"/>
          </a:p>
        </p:txBody>
      </p:sp>
    </p:spTree>
    <p:extLst>
      <p:ext uri="{BB962C8B-B14F-4D97-AF65-F5344CB8AC3E}">
        <p14:creationId xmlns:p14="http://schemas.microsoft.com/office/powerpoint/2010/main" val="329560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welmec.org/" TargetMode="External"/><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61953" y="2012826"/>
            <a:ext cx="6671945" cy="1642757"/>
          </a:xfrm>
          <a:prstGeom prst="rect">
            <a:avLst/>
          </a:prstGeom>
        </p:spPr>
        <p:txBody>
          <a:bodyPr vert="horz" wrap="square" lIns="0" tIns="16510" rIns="0" bIns="0" rtlCol="0">
            <a:spAutoFit/>
          </a:bodyPr>
          <a:lstStyle/>
          <a:p>
            <a:pPr marL="12700">
              <a:lnSpc>
                <a:spcPct val="100000"/>
              </a:lnSpc>
              <a:spcBef>
                <a:spcPts val="130"/>
              </a:spcBef>
            </a:pPr>
            <a:r>
              <a:rPr lang="cs-CZ" sz="4800" spc="-30" dirty="0">
                <a:solidFill>
                  <a:srgbClr val="FFFFFF"/>
                </a:solidFill>
                <a:latin typeface="Montserrat-Medium"/>
                <a:cs typeface="Montserrat-Medium"/>
              </a:rPr>
              <a:t>Smart </a:t>
            </a:r>
            <a:r>
              <a:rPr lang="cs-CZ" sz="4800" spc="-30" dirty="0" err="1">
                <a:solidFill>
                  <a:srgbClr val="FFFFFF"/>
                </a:solidFill>
                <a:latin typeface="Montserrat-Medium"/>
                <a:cs typeface="Montserrat-Medium"/>
              </a:rPr>
              <a:t>meters</a:t>
            </a:r>
            <a:r>
              <a:rPr lang="cs-CZ" sz="4800" spc="-30" dirty="0">
                <a:solidFill>
                  <a:srgbClr val="FFFFFF"/>
                </a:solidFill>
                <a:latin typeface="Montserrat-Medium"/>
                <a:cs typeface="Montserrat-Medium"/>
              </a:rPr>
              <a:t>/</a:t>
            </a:r>
            <a:r>
              <a:rPr lang="cs-CZ" sz="4800" spc="-30" dirty="0" err="1">
                <a:solidFill>
                  <a:srgbClr val="FFFFFF"/>
                </a:solidFill>
                <a:latin typeface="Montserrat-Medium"/>
                <a:cs typeface="Montserrat-Medium"/>
              </a:rPr>
              <a:t>metering</a:t>
            </a:r>
            <a:endParaRPr lang="cs-CZ" sz="4800" spc="-30" dirty="0">
              <a:solidFill>
                <a:srgbClr val="FFFFFF"/>
              </a:solidFill>
              <a:latin typeface="Montserrat-Medium"/>
              <a:cs typeface="Montserrat-Medium"/>
            </a:endParaRPr>
          </a:p>
          <a:p>
            <a:pPr marL="12700">
              <a:lnSpc>
                <a:spcPct val="100000"/>
              </a:lnSpc>
              <a:spcBef>
                <a:spcPts val="130"/>
              </a:spcBef>
            </a:pPr>
            <a:r>
              <a:rPr lang="cs-CZ" sz="3200" dirty="0">
                <a:solidFill>
                  <a:schemeClr val="bg1"/>
                </a:solidFill>
                <a:latin typeface="Montserrat-Light"/>
                <a:cs typeface="Montserrat-Light"/>
              </a:rPr>
              <a:t>Pavel Klenovsky, WELMEC Chair</a:t>
            </a:r>
          </a:p>
          <a:p>
            <a:pPr marL="12700">
              <a:lnSpc>
                <a:spcPct val="100000"/>
              </a:lnSpc>
              <a:spcBef>
                <a:spcPts val="130"/>
              </a:spcBef>
            </a:pPr>
            <a:r>
              <a:rPr lang="cs-CZ" sz="2400" dirty="0" err="1">
                <a:solidFill>
                  <a:schemeClr val="bg1"/>
                </a:solidFill>
                <a:latin typeface="Montserrat-Light"/>
                <a:cs typeface="Montserrat-Light"/>
              </a:rPr>
              <a:t>Presentation</a:t>
            </a:r>
            <a:r>
              <a:rPr lang="cs-CZ" sz="2400" dirty="0">
                <a:solidFill>
                  <a:schemeClr val="bg1"/>
                </a:solidFill>
                <a:latin typeface="Montserrat-Light"/>
                <a:cs typeface="Montserrat-Light"/>
              </a:rPr>
              <a:t> for OIML RT of RLMO – </a:t>
            </a:r>
            <a:r>
              <a:rPr lang="en-US" sz="2400" dirty="0">
                <a:solidFill>
                  <a:schemeClr val="bg1"/>
                </a:solidFill>
                <a:latin typeface="Montserrat-Light"/>
                <a:cs typeface="Montserrat-Light"/>
              </a:rPr>
              <a:t>discussion paper</a:t>
            </a:r>
          </a:p>
        </p:txBody>
      </p:sp>
      <p:sp>
        <p:nvSpPr>
          <p:cNvPr id="3" name="object 3"/>
          <p:cNvSpPr txBox="1"/>
          <p:nvPr/>
        </p:nvSpPr>
        <p:spPr>
          <a:xfrm>
            <a:off x="1861953" y="4631498"/>
            <a:ext cx="2176647" cy="382156"/>
          </a:xfrm>
          <a:prstGeom prst="rect">
            <a:avLst/>
          </a:prstGeom>
        </p:spPr>
        <p:txBody>
          <a:bodyPr vert="horz" wrap="square" lIns="0" tIns="12700" rIns="0" bIns="0" rtlCol="0">
            <a:spAutoFit/>
          </a:bodyPr>
          <a:lstStyle/>
          <a:p>
            <a:pPr marL="12700">
              <a:lnSpc>
                <a:spcPct val="100000"/>
              </a:lnSpc>
              <a:spcBef>
                <a:spcPts val="100"/>
              </a:spcBef>
            </a:pPr>
            <a:r>
              <a:rPr lang="cs-CZ" sz="2400" dirty="0" err="1">
                <a:solidFill>
                  <a:srgbClr val="FFFFFF"/>
                </a:solidFill>
                <a:latin typeface="Montserrat-Light"/>
                <a:cs typeface="Montserrat-Light"/>
              </a:rPr>
              <a:t>September</a:t>
            </a:r>
            <a:r>
              <a:rPr lang="cs-CZ" sz="2400" dirty="0">
                <a:solidFill>
                  <a:srgbClr val="FFFFFF"/>
                </a:solidFill>
                <a:latin typeface="Montserrat-Light"/>
                <a:cs typeface="Montserrat-Light"/>
              </a:rPr>
              <a:t>, 2021</a:t>
            </a:r>
            <a:endParaRPr sz="2400" dirty="0">
              <a:latin typeface="Montserrat-Light"/>
              <a:cs typeface="Montserrat-Light"/>
            </a:endParaRPr>
          </a:p>
        </p:txBody>
      </p:sp>
      <p:sp>
        <p:nvSpPr>
          <p:cNvPr id="5" name="object 5"/>
          <p:cNvSpPr txBox="1">
            <a:spLocks noGrp="1"/>
          </p:cNvSpPr>
          <p:nvPr>
            <p:ph type="sldNum" sz="quarter" idx="7"/>
          </p:nvPr>
        </p:nvSpPr>
        <p:spPr>
          <a:prstGeom prst="rect">
            <a:avLst/>
          </a:prstGeom>
        </p:spPr>
        <p:txBody>
          <a:bodyPr vert="horz" wrap="square" lIns="0" tIns="8255" rIns="0" bIns="0" rtlCol="0">
            <a:spAutoFit/>
          </a:bodyPr>
          <a:lstStyle/>
          <a:p>
            <a:pPr marL="38100">
              <a:lnSpc>
                <a:spcPct val="100000"/>
              </a:lnSpc>
              <a:spcBef>
                <a:spcPts val="65"/>
              </a:spcBef>
            </a:pPr>
            <a:fld id="{81D60167-4931-47E6-BA6A-407CBD079E47}" type="slidenum">
              <a:rPr dirty="0"/>
              <a:t>1</a:t>
            </a:fld>
            <a:endParaRPr dirty="0"/>
          </a:p>
        </p:txBody>
      </p:sp>
      <p:sp>
        <p:nvSpPr>
          <p:cNvPr id="6" name="object 6"/>
          <p:cNvSpPr txBox="1">
            <a:spLocks noGrp="1"/>
          </p:cNvSpPr>
          <p:nvPr>
            <p:ph type="ftr" sz="quarter" idx="5"/>
          </p:nvPr>
        </p:nvSpPr>
        <p:spPr>
          <a:prstGeom prst="rect">
            <a:avLst/>
          </a:prstGeom>
        </p:spPr>
        <p:txBody>
          <a:bodyPr vert="horz" wrap="square" lIns="0" tIns="9525" rIns="0" bIns="0" rtlCol="0">
            <a:spAutoFit/>
          </a:body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Additional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complexity</a:t>
            </a:r>
            <a:r>
              <a:rPr lang="cs-CZ" sz="3600" dirty="0">
                <a:solidFill>
                  <a:schemeClr val="tx1">
                    <a:lumMod val="50000"/>
                    <a:lumOff val="50000"/>
                  </a:schemeClr>
                </a:solidFill>
                <a:latin typeface="+mn-lt"/>
              </a:rPr>
              <a:t> - </a:t>
            </a:r>
            <a:r>
              <a:rPr lang="cs-CZ" sz="3600" dirty="0" err="1">
                <a:solidFill>
                  <a:schemeClr val="tx1">
                    <a:lumMod val="50000"/>
                    <a:lumOff val="50000"/>
                  </a:schemeClr>
                </a:solidFill>
                <a:latin typeface="+mn-lt"/>
              </a:rPr>
              <a:t>unbundling</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877163"/>
          </a:xfrm>
          <a:prstGeom prst="rect">
            <a:avLst/>
          </a:prstGeom>
        </p:spPr>
        <p:txBody>
          <a:bodyPr wrap="square">
            <a:spAutoFit/>
          </a:bodyPr>
          <a:lstStyle/>
          <a:p>
            <a:pPr lvl="0" algn="just">
              <a:spcBef>
                <a:spcPts val="600"/>
              </a:spcBef>
              <a:spcAft>
                <a:spcPts val="0"/>
              </a:spcAft>
              <a:tabLst>
                <a:tab pos="457200" algn="l"/>
              </a:tabLst>
            </a:pPr>
            <a:r>
              <a:rPr lang="en-US" sz="2600" dirty="0">
                <a:solidFill>
                  <a:srgbClr val="C00000"/>
                </a:solidFill>
                <a:effectLst/>
                <a:ea typeface="Times New Roman" panose="02020603050405020304" pitchFamily="18" charset="0"/>
                <a:cs typeface="Times New Roman" panose="02020603050405020304" pitchFamily="18" charset="0"/>
              </a:rPr>
              <a:t>Liberalized energy market (unbundling) </a:t>
            </a:r>
            <a:r>
              <a:rPr lang="en-US" sz="2600" dirty="0">
                <a:effectLst/>
                <a:ea typeface="Times New Roman" panose="02020603050405020304" pitchFamily="18" charset="0"/>
                <a:cs typeface="Times New Roman" panose="02020603050405020304" pitchFamily="18" charset="0"/>
              </a:rPr>
              <a:t>– mandatory in Europe:</a:t>
            </a:r>
          </a:p>
          <a:p>
            <a:pPr lvl="0" algn="just">
              <a:spcBef>
                <a:spcPts val="600"/>
              </a:spcBef>
              <a:spcAft>
                <a:spcPts val="0"/>
              </a:spcAft>
              <a:tabLst>
                <a:tab pos="457200" algn="l"/>
              </a:tabLst>
            </a:pPr>
            <a:r>
              <a:rPr lang="en-US" sz="2000" dirty="0">
                <a:ea typeface="Times New Roman" panose="02020603050405020304" pitchFamily="18" charset="0"/>
                <a:cs typeface="Times New Roman" panose="02020603050405020304" pitchFamily="18" charset="0"/>
              </a:rPr>
              <a:t>DSO = Distribution System Operator</a:t>
            </a:r>
            <a:endParaRPr lang="en-US" sz="2000" dirty="0">
              <a:effectLst/>
              <a:ea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EA242160-5940-476D-A191-BE0398F662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11677" y="2485329"/>
            <a:ext cx="6189319" cy="3389377"/>
          </a:xfrm>
          <a:prstGeom prst="rect">
            <a:avLst/>
          </a:prstGeom>
          <a:noFill/>
          <a:ln>
            <a:noFill/>
          </a:ln>
        </p:spPr>
      </p:pic>
    </p:spTree>
    <p:extLst>
      <p:ext uri="{BB962C8B-B14F-4D97-AF65-F5344CB8AC3E}">
        <p14:creationId xmlns:p14="http://schemas.microsoft.com/office/powerpoint/2010/main" val="109941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European </a:t>
            </a:r>
            <a:r>
              <a:rPr lang="cs-CZ" sz="3600" dirty="0" err="1">
                <a:solidFill>
                  <a:schemeClr val="tx1">
                    <a:lumMod val="50000"/>
                    <a:lumOff val="50000"/>
                  </a:schemeClr>
                </a:solidFill>
                <a:latin typeface="+mn-lt"/>
              </a:rPr>
              <a:t>approach</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mc:AlternateContent xmlns:mc="http://schemas.openxmlformats.org/markup-compatibility/2006" xmlns:a14="http://schemas.microsoft.com/office/drawing/2010/main">
        <mc:Choice Requires="a14">
          <p:sp>
            <p:nvSpPr>
              <p:cNvPr id="3" name="Suorakulmio 2">
                <a:extLst>
                  <a:ext uri="{FF2B5EF4-FFF2-40B4-BE49-F238E27FC236}">
                    <a16:creationId xmlns:a16="http://schemas.microsoft.com/office/drawing/2014/main" id="{530D0436-1362-435D-B254-19BB30D0BB58}"/>
                  </a:ext>
                </a:extLst>
              </p:cNvPr>
              <p:cNvSpPr/>
              <p:nvPr/>
            </p:nvSpPr>
            <p:spPr>
              <a:xfrm>
                <a:off x="1321495" y="1273644"/>
                <a:ext cx="9732723" cy="5478423"/>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basic underlying idea: </a:t>
                </a:r>
                <a:r>
                  <a:rPr lang="en-US" sz="2500" dirty="0">
                    <a:solidFill>
                      <a:srgbClr val="00B050"/>
                    </a:solidFill>
                    <a:effectLst/>
                    <a:ea typeface="Times New Roman" panose="02020603050405020304" pitchFamily="18" charset="0"/>
                    <a:cs typeface="Times New Roman" panose="02020603050405020304" pitchFamily="18" charset="0"/>
                  </a:rPr>
                  <a:t>roll-out of smart meters will lead to reductions in energy consumption by motivating consumers to exploit dynamic pricing </a:t>
                </a:r>
                <a14:m>
                  <m:oMath xmlns:m="http://schemas.openxmlformats.org/officeDocument/2006/math">
                    <m:r>
                      <a:rPr lang="en-US" sz="2500" i="1" smtClean="0">
                        <a:solidFill>
                          <a:srgbClr val="00B050"/>
                        </a:solidFill>
                        <a:effectLst/>
                        <a:latin typeface="Cambria Math" panose="02040503050406030204" pitchFamily="18" charset="0"/>
                        <a:ea typeface="Cambria Math" panose="02040503050406030204" pitchFamily="18" charset="0"/>
                        <a:cs typeface="Times New Roman" panose="02020603050405020304" pitchFamily="18" charset="0"/>
                      </a:rPr>
                      <m:t>→</m:t>
                    </m:r>
                  </m:oMath>
                </a14:m>
                <a:r>
                  <a:rPr lang="en-US" sz="2500" dirty="0">
                    <a:effectLst/>
                    <a:ea typeface="Times New Roman" panose="02020603050405020304" pitchFamily="18" charset="0"/>
                    <a:cs typeface="Times New Roman" panose="02020603050405020304" pitchFamily="18" charset="0"/>
                  </a:rPr>
                  <a:t> reduction in CO</a:t>
                </a:r>
                <a:r>
                  <a:rPr lang="en-US" sz="2500" baseline="-25000" dirty="0">
                    <a:effectLst/>
                    <a:ea typeface="Times New Roman" panose="02020603050405020304" pitchFamily="18" charset="0"/>
                    <a:cs typeface="Times New Roman" panose="02020603050405020304" pitchFamily="18" charset="0"/>
                  </a:rPr>
                  <a:t>2</a:t>
                </a:r>
                <a:r>
                  <a:rPr lang="en-US" sz="2500" dirty="0">
                    <a:effectLst/>
                    <a:ea typeface="Times New Roman" panose="02020603050405020304" pitchFamily="18" charset="0"/>
                    <a:cs typeface="Times New Roman" panose="02020603050405020304" pitchFamily="18" charset="0"/>
                  </a:rPr>
                  <a:t> emissions</a:t>
                </a:r>
              </a:p>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Member States (MS) had to develop after 2012 a </a:t>
                </a:r>
                <a:r>
                  <a:rPr lang="en-US" sz="2500" dirty="0">
                    <a:solidFill>
                      <a:srgbClr val="C00000"/>
                    </a:solidFill>
                    <a:effectLst/>
                    <a:ea typeface="Times New Roman" panose="02020603050405020304" pitchFamily="18" charset="0"/>
                    <a:cs typeface="Times New Roman" panose="02020603050405020304" pitchFamily="18" charset="0"/>
                  </a:rPr>
                  <a:t>Cost-Benefit Analysis (CBA)</a:t>
                </a:r>
                <a:r>
                  <a:rPr lang="en-US" sz="2500" dirty="0">
                    <a:effectLst/>
                    <a:ea typeface="Times New Roman" panose="02020603050405020304" pitchFamily="18" charset="0"/>
                    <a:cs typeface="Times New Roman" panose="02020603050405020304" pitchFamily="18" charset="0"/>
                  </a:rPr>
                  <a:t>, in case of a positive one to start immediately with intensive roll-out of SMs (80% by 2020), the case of the UK, Sweden, Finland (after 10 years 10% consumers uses dynamic contracts) </a:t>
                </a:r>
              </a:p>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MS with a negative CBA (Czech Rep.  Belgium, Germany) have been progressing slowly in line with a tightening legislation</a:t>
                </a:r>
              </a:p>
              <a:p>
                <a:pPr marL="457200" lvl="0" indent="-457200" algn="just">
                  <a:spcBef>
                    <a:spcPts val="600"/>
                  </a:spcBef>
                  <a:spcAft>
                    <a:spcPts val="0"/>
                  </a:spcAft>
                  <a:buFont typeface="Arial" panose="020B0604020202020204" pitchFamily="34" charset="0"/>
                  <a:buChar char="•"/>
                  <a:tabLst>
                    <a:tab pos="457200" algn="l"/>
                  </a:tabLst>
                </a:pPr>
                <a:r>
                  <a:rPr lang="en-US" sz="2500" dirty="0">
                    <a:ea typeface="Times New Roman" panose="02020603050405020304" pitchFamily="18" charset="0"/>
                    <a:cs typeface="Times New Roman" panose="02020603050405020304" pitchFamily="18" charset="0"/>
                  </a:rPr>
                  <a:t>Identified deficiencies so far:</a:t>
                </a:r>
              </a:p>
              <a:p>
                <a:pPr marL="720725" lvl="0" indent="-457200" algn="just">
                  <a:spcBef>
                    <a:spcPts val="600"/>
                  </a:spcBef>
                  <a:spcAft>
                    <a:spcPts val="0"/>
                  </a:spcAft>
                  <a:buFont typeface="Arial" panose="020B0604020202020204" pitchFamily="34" charset="0"/>
                  <a:buChar char="•"/>
                  <a:tabLst>
                    <a:tab pos="457200" algn="l"/>
                  </a:tabLst>
                </a:pPr>
                <a:r>
                  <a:rPr lang="en-US" sz="2500" dirty="0">
                    <a:solidFill>
                      <a:srgbClr val="C00000"/>
                    </a:solidFill>
                    <a:effectLst/>
                    <a:ea typeface="Times New Roman" panose="02020603050405020304" pitchFamily="18" charset="0"/>
                    <a:cs typeface="Times New Roman" panose="02020603050405020304" pitchFamily="18" charset="0"/>
                  </a:rPr>
                  <a:t>consumers could not see any benefits, just a rising energy bill</a:t>
                </a:r>
              </a:p>
              <a:p>
                <a:pPr marL="720725"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as the requirements have been tightening with time, </a:t>
                </a:r>
                <a:r>
                  <a:rPr lang="en-US" sz="2500" dirty="0">
                    <a:solidFill>
                      <a:srgbClr val="C00000"/>
                    </a:solidFill>
                    <a:effectLst/>
                    <a:ea typeface="Times New Roman" panose="02020603050405020304" pitchFamily="18" charset="0"/>
                    <a:cs typeface="Times New Roman" panose="02020603050405020304" pitchFamily="18" charset="0"/>
                  </a:rPr>
                  <a:t>the 1st generation of SMs is now obsolete</a:t>
                </a:r>
                <a:endParaRPr lang="en-US" sz="2500" dirty="0">
                  <a:solidFill>
                    <a:srgbClr val="C00000"/>
                  </a:solidFill>
                  <a:effectLst/>
                  <a:ea typeface="Times New Roman" panose="02020603050405020304" pitchFamily="18" charset="0"/>
                </a:endParaRPr>
              </a:p>
            </p:txBody>
          </p:sp>
        </mc:Choice>
        <mc:Fallback xmlns="">
          <p:sp>
            <p:nvSpPr>
              <p:cNvPr id="3" name="Suorakulmio 2">
                <a:extLst>
                  <a:ext uri="{FF2B5EF4-FFF2-40B4-BE49-F238E27FC236}">
                    <a16:creationId xmlns:a16="http://schemas.microsoft.com/office/drawing/2014/main" id="{530D0436-1362-435D-B254-19BB30D0BB58}"/>
                  </a:ext>
                </a:extLst>
              </p:cNvPr>
              <p:cNvSpPr>
                <a:spLocks noRot="1" noChangeAspect="1" noMove="1" noResize="1" noEditPoints="1" noAdjustHandles="1" noChangeArrowheads="1" noChangeShapeType="1" noTextEdit="1"/>
              </p:cNvSpPr>
              <p:nvPr/>
            </p:nvSpPr>
            <p:spPr>
              <a:xfrm>
                <a:off x="1321495" y="1273644"/>
                <a:ext cx="9732723" cy="5478423"/>
              </a:xfrm>
              <a:prstGeom prst="rect">
                <a:avLst/>
              </a:prstGeom>
              <a:blipFill>
                <a:blip r:embed="rId3"/>
                <a:stretch>
                  <a:fillRect l="-940" t="-890" r="-1003" b="-1669"/>
                </a:stretch>
              </a:blipFill>
            </p:spPr>
            <p:txBody>
              <a:bodyPr/>
              <a:lstStyle/>
              <a:p>
                <a:r>
                  <a:rPr lang="cs-CZ">
                    <a:noFill/>
                  </a:rPr>
                  <a:t> </a:t>
                </a:r>
              </a:p>
            </p:txBody>
          </p:sp>
        </mc:Fallback>
      </mc:AlternateContent>
    </p:spTree>
    <p:extLst>
      <p:ext uri="{BB962C8B-B14F-4D97-AF65-F5344CB8AC3E}">
        <p14:creationId xmlns:p14="http://schemas.microsoft.com/office/powerpoint/2010/main" val="320119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European </a:t>
            </a:r>
            <a:r>
              <a:rPr lang="cs-CZ" sz="3600" dirty="0" err="1">
                <a:solidFill>
                  <a:schemeClr val="tx1">
                    <a:lumMod val="50000"/>
                    <a:lumOff val="50000"/>
                  </a:schemeClr>
                </a:solidFill>
                <a:latin typeface="+mn-lt"/>
              </a:rPr>
              <a:t>approach</a:t>
            </a:r>
            <a:r>
              <a:rPr lang="cs-CZ" sz="3600" dirty="0">
                <a:solidFill>
                  <a:schemeClr val="tx1">
                    <a:lumMod val="50000"/>
                    <a:lumOff val="50000"/>
                  </a:schemeClr>
                </a:solidFill>
                <a:latin typeface="+mn-lt"/>
              </a:rPr>
              <a:t> – </a:t>
            </a:r>
            <a:r>
              <a:rPr lang="cs-CZ" sz="3600" dirty="0" err="1">
                <a:solidFill>
                  <a:schemeClr val="tx1">
                    <a:lumMod val="50000"/>
                    <a:lumOff val="50000"/>
                  </a:schemeClr>
                </a:solidFill>
                <a:latin typeface="+mn-lt"/>
              </a:rPr>
              <a:t>lessons</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taken</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039660" y="1308162"/>
            <a:ext cx="9969281" cy="5432256"/>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a clear indication that any reductions in energy consumption as a result of a roll-out of SMs  have been achieved still remains to be seen</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is an ardent task </a:t>
            </a:r>
            <a:r>
              <a:rPr lang="en-US" sz="2400" dirty="0">
                <a:solidFill>
                  <a:srgbClr val="00B050"/>
                </a:solidFill>
                <a:effectLst/>
                <a:ea typeface="Times New Roman" panose="02020603050405020304" pitchFamily="18" charset="0"/>
                <a:cs typeface="Times New Roman" panose="02020603050405020304" pitchFamily="18" charset="0"/>
              </a:rPr>
              <a:t>to motivate consumers </a:t>
            </a:r>
            <a:r>
              <a:rPr lang="en-US" sz="2400" dirty="0">
                <a:effectLst/>
                <a:ea typeface="Times New Roman" panose="02020603050405020304" pitchFamily="18" charset="0"/>
                <a:cs typeface="Times New Roman" panose="02020603050405020304" pitchFamily="18" charset="0"/>
              </a:rPr>
              <a:t>to actively cooperate on energy savings  (to respond to dynamic pricing of energy – with renewable energy sources quite a challenge)</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some say that it is a blind alley from the start</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in all the MSs energy savings have been achieved by mere general technological progress </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i</a:t>
            </a:r>
            <a:r>
              <a:rPr lang="en-US" sz="2400" dirty="0">
                <a:effectLst/>
                <a:ea typeface="Times New Roman" panose="02020603050405020304" pitchFamily="18" charset="0"/>
                <a:cs typeface="Times New Roman" panose="02020603050405020304" pitchFamily="18" charset="0"/>
              </a:rPr>
              <a:t>n MS with a lower GDP considerable savings have been achieved due to relatively high energy prices</a:t>
            </a:r>
          </a:p>
          <a:p>
            <a:pPr lvl="0" algn="just">
              <a:spcBef>
                <a:spcPts val="600"/>
              </a:spcBef>
              <a:spcAft>
                <a:spcPts val="0"/>
              </a:spcAft>
              <a:tabLst>
                <a:tab pos="457200" algn="l"/>
              </a:tabLst>
            </a:pPr>
            <a:r>
              <a:rPr lang="en-US" sz="2400" dirty="0">
                <a:ea typeface="Times New Roman" panose="02020603050405020304" pitchFamily="18" charset="0"/>
                <a:cs typeface="Times New Roman" panose="02020603050405020304" pitchFamily="18" charset="0"/>
              </a:rPr>
              <a:t>Conclusions:</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C00000"/>
                </a:solidFill>
                <a:effectLst/>
                <a:ea typeface="Times New Roman" panose="02020603050405020304" pitchFamily="18" charset="0"/>
                <a:cs typeface="Times New Roman" panose="02020603050405020304" pitchFamily="18" charset="0"/>
              </a:rPr>
              <a:t>high expectations as regards energy savings probably not fully materialized</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however, </a:t>
            </a:r>
            <a:r>
              <a:rPr lang="en-US" sz="2400" dirty="0">
                <a:solidFill>
                  <a:srgbClr val="00B050"/>
                </a:solidFill>
                <a:ea typeface="Times New Roman" panose="02020603050405020304" pitchFamily="18" charset="0"/>
                <a:cs typeface="Times New Roman" panose="02020603050405020304" pitchFamily="18" charset="0"/>
              </a:rPr>
              <a:t>some benefits of SMs remain valid </a:t>
            </a:r>
            <a:endParaRPr lang="en-US" sz="2400" dirty="0">
              <a:solidFill>
                <a:srgbClr val="00B05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04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124480"/>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WELMEC WG 7 has succeeded to prepare detailed requirements for all the extensions of P- and U-type devices</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the only exception is the </a:t>
            </a:r>
            <a:r>
              <a:rPr lang="en-US" sz="2400" dirty="0">
                <a:solidFill>
                  <a:srgbClr val="C00000"/>
                </a:solidFill>
                <a:ea typeface="Times New Roman" panose="02020603050405020304" pitchFamily="18" charset="0"/>
                <a:cs typeface="Times New Roman" panose="02020603050405020304" pitchFamily="18" charset="0"/>
              </a:rPr>
              <a:t>extension T</a:t>
            </a:r>
            <a:r>
              <a:rPr lang="en-US" sz="2400" dirty="0">
                <a:ea typeface="Times New Roman" panose="02020603050405020304" pitchFamily="18" charset="0"/>
                <a:cs typeface="Times New Roman" panose="02020603050405020304" pitchFamily="18" charset="0"/>
              </a:rPr>
              <a:t> where the final conclusion is that </a:t>
            </a:r>
            <a:r>
              <a:rPr lang="en-US" sz="2400" dirty="0">
                <a:solidFill>
                  <a:srgbClr val="C00000"/>
                </a:solidFill>
                <a:ea typeface="Times New Roman" panose="02020603050405020304" pitchFamily="18" charset="0"/>
                <a:cs typeface="Times New Roman" panose="02020603050405020304" pitchFamily="18" charset="0"/>
              </a:rPr>
              <a:t>the communication protocol/SW can only be fully validated (certified) </a:t>
            </a:r>
            <a:r>
              <a:rPr lang="en-US" sz="2400" dirty="0">
                <a:solidFill>
                  <a:srgbClr val="00B050"/>
                </a:solidFill>
                <a:ea typeface="Times New Roman" panose="02020603050405020304" pitchFamily="18" charset="0"/>
                <a:cs typeface="Times New Roman" panose="02020603050405020304" pitchFamily="18" charset="0"/>
              </a:rPr>
              <a:t>when on both ends there is a LRS software</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as in the most practical situations the SW on the side of the data receiver (e.g. on the DSO side) is unknown, not available or simply changed frequently the most important extension for SMs, the </a:t>
            </a:r>
            <a:r>
              <a:rPr lang="en-US" sz="2400" dirty="0">
                <a:solidFill>
                  <a:srgbClr val="C00000"/>
                </a:solidFill>
                <a:effectLst/>
                <a:ea typeface="Times New Roman" panose="02020603050405020304" pitchFamily="18" charset="0"/>
                <a:cs typeface="Times New Roman" panose="02020603050405020304" pitchFamily="18" charset="0"/>
              </a:rPr>
              <a:t>extension T, cannot effectively be fully certified</a:t>
            </a:r>
            <a:r>
              <a:rPr lang="en-US" sz="2400" dirty="0">
                <a:effectLst/>
                <a:ea typeface="Times New Roman" panose="02020603050405020304" pitchFamily="18" charset="0"/>
                <a:cs typeface="Times New Roman" panose="02020603050405020304" pitchFamily="18" charset="0"/>
              </a:rPr>
              <a:t>, especially in the liberalized market</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even the essential requirement of </a:t>
            </a:r>
            <a:r>
              <a:rPr lang="en-US" sz="2400" dirty="0">
                <a:solidFill>
                  <a:srgbClr val="C00000"/>
                </a:solidFill>
                <a:effectLst/>
                <a:ea typeface="Times New Roman" panose="02020603050405020304" pitchFamily="18" charset="0"/>
                <a:cs typeface="Times New Roman" panose="02020603050405020304" pitchFamily="18" charset="0"/>
              </a:rPr>
              <a:t>testing whether the communication SW does not negatively influence the SW in the meter itself (its metrological characteristics) is hardly possible to be made </a:t>
            </a:r>
            <a:r>
              <a:rPr lang="en-US" sz="2400" dirty="0">
                <a:effectLst/>
                <a:ea typeface="Times New Roman" panose="02020603050405020304" pitchFamily="18" charset="0"/>
                <a:cs typeface="Times New Roman" panose="02020603050405020304" pitchFamily="18" charset="0"/>
              </a:rPr>
              <a:t>– a matter of frustration</a:t>
            </a:r>
          </a:p>
        </p:txBody>
      </p:sp>
    </p:spTree>
    <p:extLst>
      <p:ext uri="{BB962C8B-B14F-4D97-AF65-F5344CB8AC3E}">
        <p14:creationId xmlns:p14="http://schemas.microsoft.com/office/powerpoint/2010/main" val="368086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278368"/>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a:t>
            </a:r>
            <a:r>
              <a:rPr lang="cs-CZ" sz="2400" dirty="0">
                <a:effectLst/>
                <a:ea typeface="Times New Roman" panose="02020603050405020304" pitchFamily="18" charset="0"/>
                <a:cs typeface="Times New Roman" panose="02020603050405020304" pitchFamily="18" charset="0"/>
              </a:rPr>
              <a:t>„</a:t>
            </a:r>
            <a:r>
              <a:rPr lang="en-US" sz="2400" dirty="0">
                <a:effectLst/>
                <a:ea typeface="Times New Roman" panose="02020603050405020304" pitchFamily="18" charset="0"/>
                <a:cs typeface="Times New Roman" panose="02020603050405020304" pitchFamily="18" charset="0"/>
              </a:rPr>
              <a:t>one-dimensional</a:t>
            </a:r>
            <a:r>
              <a:rPr lang="cs-CZ" sz="2400" dirty="0">
                <a:effectLst/>
                <a:ea typeface="Times New Roman" panose="02020603050405020304" pitchFamily="18" charset="0"/>
                <a:cs typeface="Times New Roman" panose="02020603050405020304" pitchFamily="18" charset="0"/>
              </a:rPr>
              <a:t>“</a:t>
            </a:r>
            <a:r>
              <a:rPr lang="en-US" sz="2400" dirty="0">
                <a:effectLst/>
                <a:ea typeface="Times New Roman" panose="02020603050405020304" pitchFamily="18" charset="0"/>
                <a:cs typeface="Times New Roman" panose="02020603050405020304" pitchFamily="18" charset="0"/>
              </a:rPr>
              <a:t> communication channel simply defies any </a:t>
            </a:r>
            <a:r>
              <a:rPr lang="cs-CZ" sz="2400" dirty="0" err="1">
                <a:effectLst/>
                <a:ea typeface="Times New Roman" panose="02020603050405020304" pitchFamily="18" charset="0"/>
                <a:cs typeface="Times New Roman" panose="02020603050405020304" pitchFamily="18" charset="0"/>
              </a:rPr>
              <a:t>comprehensive</a:t>
            </a:r>
            <a:r>
              <a:rPr lang="cs-CZ"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certification – the solution might consist in a </a:t>
            </a:r>
            <a:r>
              <a:rPr lang="en-US" sz="2400" dirty="0">
                <a:solidFill>
                  <a:srgbClr val="00B050"/>
                </a:solidFill>
                <a:effectLst/>
                <a:ea typeface="Times New Roman" panose="02020603050405020304" pitchFamily="18" charset="0"/>
                <a:cs typeface="Times New Roman" panose="02020603050405020304" pitchFamily="18" charset="0"/>
              </a:rPr>
              <a:t>2 channel architecture of the electric</a:t>
            </a:r>
            <a:r>
              <a:rPr lang="cs-CZ" sz="2400" dirty="0">
                <a:solidFill>
                  <a:srgbClr val="00B050"/>
                </a:solidFill>
                <a:effectLst/>
                <a:ea typeface="Times New Roman" panose="02020603050405020304" pitchFamily="18" charset="0"/>
                <a:cs typeface="Times New Roman" panose="02020603050405020304" pitchFamily="18" charset="0"/>
              </a:rPr>
              <a:t>i</a:t>
            </a:r>
            <a:r>
              <a:rPr lang="en-US" sz="2400" dirty="0">
                <a:solidFill>
                  <a:srgbClr val="00B050"/>
                </a:solidFill>
                <a:effectLst/>
                <a:ea typeface="Times New Roman" panose="02020603050405020304" pitchFamily="18" charset="0"/>
                <a:cs typeface="Times New Roman" panose="02020603050405020304" pitchFamily="18" charset="0"/>
              </a:rPr>
              <a:t>ty meter </a:t>
            </a:r>
            <a:r>
              <a:rPr lang="en-US" sz="2400" dirty="0">
                <a:effectLst/>
                <a:ea typeface="Times New Roman" panose="02020603050405020304" pitchFamily="18" charset="0"/>
                <a:cs typeface="Times New Roman" panose="02020603050405020304" pitchFamily="18" charset="0"/>
              </a:rPr>
              <a:t>(next slide)</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basic underlying idea: </a:t>
            </a:r>
            <a:r>
              <a:rPr lang="en-US" sz="2400" dirty="0">
                <a:solidFill>
                  <a:srgbClr val="00B050"/>
                </a:solidFill>
                <a:ea typeface="Times New Roman" panose="02020603050405020304" pitchFamily="18" charset="0"/>
                <a:cs typeface="Times New Roman" panose="02020603050405020304" pitchFamily="18" charset="0"/>
              </a:rPr>
              <a:t>the end consumer should have a direct access to „his/her“ data on consumption </a:t>
            </a:r>
            <a:r>
              <a:rPr lang="en-US" sz="2400" dirty="0">
                <a:ea typeface="Times New Roman" panose="02020603050405020304" pitchFamily="18" charset="0"/>
                <a:cs typeface="Times New Roman" panose="02020603050405020304" pitchFamily="18" charset="0"/>
              </a:rPr>
              <a:t>by way of a (metrologically) regulated communication channel (this data should be a basis for the billing) – in such a case,  </a:t>
            </a:r>
            <a:r>
              <a:rPr lang="en-US" sz="2400" dirty="0">
                <a:solidFill>
                  <a:srgbClr val="C00000"/>
                </a:solidFill>
                <a:ea typeface="Times New Roman" panose="02020603050405020304" pitchFamily="18" charset="0"/>
                <a:cs typeface="Times New Roman" panose="02020603050405020304" pitchFamily="18" charset="0"/>
              </a:rPr>
              <a:t>it would not be necessary to (metrologically) regulate the other communication channel </a:t>
            </a:r>
            <a:r>
              <a:rPr lang="en-US" sz="2400" dirty="0">
                <a:ea typeface="Times New Roman" panose="02020603050405020304" pitchFamily="18" charset="0"/>
                <a:cs typeface="Times New Roman" panose="02020603050405020304" pitchFamily="18" charset="0"/>
              </a:rPr>
              <a:t>(to the DSO, to a cloud, anywhere)</a:t>
            </a:r>
          </a:p>
          <a:p>
            <a:pPr marL="457200" lvl="0" indent="-457200" algn="just">
              <a:spcBef>
                <a:spcPts val="600"/>
              </a:spcBef>
              <a:spcAft>
                <a:spcPts val="0"/>
              </a:spcAft>
              <a:buFont typeface="Arial" panose="020B0604020202020204" pitchFamily="34" charset="0"/>
              <a:buChar char="•"/>
              <a:tabLst>
                <a:tab pos="457200" algn="l"/>
              </a:tabLst>
            </a:pPr>
            <a:r>
              <a:rPr lang="cs-CZ" sz="2400" dirty="0">
                <a:ea typeface="Times New Roman" panose="02020603050405020304" pitchFamily="18" charset="0"/>
                <a:cs typeface="Times New Roman" panose="02020603050405020304" pitchFamily="18" charset="0"/>
              </a:rPr>
              <a:t>i</a:t>
            </a:r>
            <a:r>
              <a:rPr lang="en-US" sz="2400" dirty="0">
                <a:ea typeface="Times New Roman" panose="02020603050405020304" pitchFamily="18" charset="0"/>
                <a:cs typeface="Times New Roman" panose="02020603050405020304" pitchFamily="18" charset="0"/>
              </a:rPr>
              <a:t>n fact, the reasons for such a</a:t>
            </a:r>
            <a:r>
              <a:rPr lang="cs-CZ" sz="2400" dirty="0">
                <a:ea typeface="Times New Roman" panose="02020603050405020304" pitchFamily="18" charset="0"/>
                <a:cs typeface="Times New Roman" panose="02020603050405020304" pitchFamily="18" charset="0"/>
              </a:rPr>
              <a:t>n</a:t>
            </a:r>
            <a:r>
              <a:rPr lang="en-US" sz="2400" dirty="0">
                <a:ea typeface="Times New Roman" panose="02020603050405020304" pitchFamily="18" charset="0"/>
                <a:cs typeface="Times New Roman" panose="02020603050405020304" pitchFamily="18" charset="0"/>
              </a:rPr>
              <a:t> arrangement are threefold:</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the </a:t>
            </a:r>
            <a:r>
              <a:rPr lang="en-US" sz="2400" dirty="0">
                <a:solidFill>
                  <a:srgbClr val="C00000"/>
                </a:solidFill>
                <a:ea typeface="Times New Roman" panose="02020603050405020304" pitchFamily="18" charset="0"/>
                <a:cs typeface="Times New Roman" panose="02020603050405020304" pitchFamily="18" charset="0"/>
              </a:rPr>
              <a:t>metrological legislation </a:t>
            </a:r>
            <a:r>
              <a:rPr lang="en-US" sz="2400" dirty="0">
                <a:ea typeface="Times New Roman" panose="02020603050405020304" pitchFamily="18" charset="0"/>
                <a:cs typeface="Times New Roman" panose="02020603050405020304" pitchFamily="18" charset="0"/>
              </a:rPr>
              <a:t>(protection of consumers)</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a:t>
            </a:r>
            <a:r>
              <a:rPr lang="en-US" sz="2400" dirty="0">
                <a:solidFill>
                  <a:srgbClr val="C00000"/>
                </a:solidFill>
                <a:ea typeface="Times New Roman" panose="02020603050405020304" pitchFamily="18" charset="0"/>
                <a:cs typeface="Times New Roman" panose="02020603050405020304" pitchFamily="18" charset="0"/>
              </a:rPr>
              <a:t>cyber-security legislation </a:t>
            </a:r>
            <a:r>
              <a:rPr lang="en-US" sz="2400" dirty="0">
                <a:ea typeface="Times New Roman" panose="02020603050405020304" pitchFamily="18" charset="0"/>
                <a:cs typeface="Times New Roman" panose="02020603050405020304" pitchFamily="18" charset="0"/>
              </a:rPr>
              <a:t>(</a:t>
            </a:r>
            <a:r>
              <a:rPr lang="cs-CZ" sz="2400" dirty="0" err="1">
                <a:ea typeface="Times New Roman" panose="02020603050405020304" pitchFamily="18" charset="0"/>
                <a:cs typeface="Times New Roman" panose="02020603050405020304" pitchFamily="18" charset="0"/>
              </a:rPr>
              <a:t>or</a:t>
            </a:r>
            <a:r>
              <a:rPr lang="cs-CZ" sz="2400" dirty="0">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protection)</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a:t>
            </a:r>
            <a:r>
              <a:rPr lang="en-US" sz="2400" dirty="0">
                <a:solidFill>
                  <a:srgbClr val="C00000"/>
                </a:solidFill>
                <a:ea typeface="Times New Roman" panose="02020603050405020304" pitchFamily="18" charset="0"/>
                <a:cs typeface="Times New Roman" panose="02020603050405020304" pitchFamily="18" charset="0"/>
              </a:rPr>
              <a:t>data privacy </a:t>
            </a:r>
            <a:endParaRPr lang="en-US" sz="2400" dirty="0">
              <a:solidFill>
                <a:srgbClr val="C0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723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pic>
        <p:nvPicPr>
          <p:cNvPr id="5" name="Obrázek 4">
            <a:extLst>
              <a:ext uri="{FF2B5EF4-FFF2-40B4-BE49-F238E27FC236}">
                <a16:creationId xmlns:a16="http://schemas.microsoft.com/office/drawing/2014/main" id="{CECEFFC0-1A22-43A5-A4AE-62FD641FA40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962405" y="1215025"/>
            <a:ext cx="6407063" cy="5574081"/>
          </a:xfrm>
          <a:prstGeom prst="rect">
            <a:avLst/>
          </a:prstGeom>
          <a:noFill/>
          <a:ln>
            <a:noFill/>
          </a:ln>
        </p:spPr>
      </p:pic>
    </p:spTree>
    <p:extLst>
      <p:ext uri="{BB962C8B-B14F-4D97-AF65-F5344CB8AC3E}">
        <p14:creationId xmlns:p14="http://schemas.microsoft.com/office/powerpoint/2010/main" val="230921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Communication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protocol</a:t>
            </a:r>
            <a:r>
              <a:rPr lang="cs-CZ" sz="3600" dirty="0">
                <a:solidFill>
                  <a:schemeClr val="tx1">
                    <a:lumMod val="50000"/>
                    <a:lumOff val="50000"/>
                  </a:schemeClr>
                </a:solidFill>
                <a:latin typeface="+mn-lt"/>
              </a:rPr>
              <a:t> DLMS COSEM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167009" y="1252199"/>
            <a:ext cx="9857982" cy="5724644"/>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complexity of problems associated with SMs can be exemplified on this popular communication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00B050"/>
                </a:solidFill>
                <a:effectLst/>
                <a:ea typeface="Times New Roman" panose="02020603050405020304" pitchFamily="18" charset="0"/>
              </a:rPr>
              <a:t>DLMS (Device Language Message Specification)/COSEM (Companion Specification for Energy Metering)</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developed by an association of some leading manufacturers of electricity meters with the aim to have a highly unified, interoperable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is supported by international standards: a </a:t>
            </a:r>
            <a:r>
              <a:rPr lang="en-US" sz="2400" dirty="0">
                <a:solidFill>
                  <a:srgbClr val="C00000"/>
                </a:solidFill>
                <a:effectLst/>
                <a:ea typeface="Times New Roman" panose="02020603050405020304" pitchFamily="18" charset="0"/>
                <a:cs typeface="Times New Roman" panose="02020603050405020304" pitchFamily="18" charset="0"/>
              </a:rPr>
              <a:t>set of standards IEC 62056</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DLMS User association offers to manufacturers a certification of any application under this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C00000"/>
                </a:solidFill>
                <a:effectLst/>
                <a:ea typeface="Times New Roman" panose="02020603050405020304" pitchFamily="18" charset="0"/>
                <a:cs typeface="Times New Roman" panose="02020603050405020304" pitchFamily="18" charset="0"/>
              </a:rPr>
              <a:t>the MID requirements have not been taken into account at all when developing the SW (a statement to CMI by the User association) !</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CMI specialists on SW validation during certifications asked that the SW controlling application of this protocol „sitting“ on computers of the DSO be made available to them</a:t>
            </a:r>
          </a:p>
        </p:txBody>
      </p:sp>
    </p:spTree>
    <p:extLst>
      <p:ext uri="{BB962C8B-B14F-4D97-AF65-F5344CB8AC3E}">
        <p14:creationId xmlns:p14="http://schemas.microsoft.com/office/powerpoint/2010/main" val="3956466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Communication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protocol</a:t>
            </a:r>
            <a:r>
              <a:rPr lang="cs-CZ" sz="3600" dirty="0">
                <a:solidFill>
                  <a:schemeClr val="tx1">
                    <a:lumMod val="50000"/>
                    <a:lumOff val="50000"/>
                  </a:schemeClr>
                </a:solidFill>
                <a:latin typeface="+mn-lt"/>
              </a:rPr>
              <a:t> DLMS COSEM</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493812"/>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300" dirty="0">
                <a:ea typeface="Times New Roman" panose="02020603050405020304" pitchFamily="18" charset="0"/>
                <a:cs typeface="Times New Roman" panose="02020603050405020304" pitchFamily="18" charset="0"/>
              </a:rPr>
              <a:t>the following has been found:</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the total amount of the consumed energy could be arbitrarily deleted without breaking the seal;</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the transformer ratio of the meter could be changed within </a:t>
            </a:r>
            <a:r>
              <a:rPr lang="en-US" sz="2000" u="sng" dirty="0">
                <a:effectLst/>
                <a:ea typeface="Times New Roman" panose="02020603050405020304" pitchFamily="18" charset="0"/>
              </a:rPr>
              <a:t>+</a:t>
            </a:r>
            <a:r>
              <a:rPr lang="en-US" sz="2000" dirty="0">
                <a:effectLst/>
                <a:ea typeface="Times New Roman" panose="02020603050405020304" pitchFamily="18" charset="0"/>
              </a:rPr>
              <a:t> 1 %;</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it was possible to manipulate freely with the readings on the display, the display could even be switched off – in such a way the consumer could be denied any access to the measured data or even to present him/her false ones. </a:t>
            </a:r>
            <a:r>
              <a:rPr lang="en-US" sz="2000" dirty="0">
                <a:ea typeface="Times New Roman" panose="02020603050405020304" pitchFamily="18" charset="0"/>
                <a:cs typeface="Times New Roman" panose="02020603050405020304" pitchFamily="18" charset="0"/>
              </a:rPr>
              <a:t> </a:t>
            </a:r>
          </a:p>
          <a:p>
            <a:pPr marL="357188" lvl="0" indent="-342900" algn="just">
              <a:spcBef>
                <a:spcPts val="600"/>
              </a:spcBef>
              <a:spcAft>
                <a:spcPts val="0"/>
              </a:spcAft>
              <a:buFont typeface="Arial" panose="020B0604020202020204" pitchFamily="34" charset="0"/>
              <a:buChar char="•"/>
            </a:pPr>
            <a:r>
              <a:rPr lang="en-US" sz="2300" dirty="0">
                <a:solidFill>
                  <a:srgbClr val="C00000"/>
                </a:solidFill>
                <a:effectLst/>
                <a:ea typeface="Times New Roman" panose="02020603050405020304" pitchFamily="18" charset="0"/>
                <a:cs typeface="Times New Roman" panose="02020603050405020304" pitchFamily="18" charset="0"/>
              </a:rPr>
              <a:t>without referring to any legislation, this constitutes a flagrant violation of any consumer protection rules (primarily</a:t>
            </a:r>
            <a:r>
              <a:rPr lang="cs-CZ" sz="2300" dirty="0">
                <a:solidFill>
                  <a:srgbClr val="C00000"/>
                </a:solidFill>
                <a:effectLst/>
                <a:ea typeface="Times New Roman" panose="02020603050405020304" pitchFamily="18" charset="0"/>
                <a:cs typeface="Times New Roman" panose="02020603050405020304" pitchFamily="18" charset="0"/>
              </a:rPr>
              <a:t>,</a:t>
            </a:r>
            <a:r>
              <a:rPr lang="en-US" sz="2300" dirty="0">
                <a:solidFill>
                  <a:srgbClr val="C00000"/>
                </a:solidFill>
                <a:effectLst/>
                <a:ea typeface="Times New Roman" panose="02020603050405020304" pitchFamily="18" charset="0"/>
                <a:cs typeface="Times New Roman" panose="02020603050405020304" pitchFamily="18" charset="0"/>
              </a:rPr>
              <a:t> by the SM manufacturer when creating</a:t>
            </a:r>
            <a:r>
              <a:rPr lang="cs-CZ" sz="2300" dirty="0">
                <a:solidFill>
                  <a:srgbClr val="C00000"/>
                </a:solidFill>
                <a:effectLst/>
                <a:ea typeface="Times New Roman" panose="02020603050405020304" pitchFamily="18" charset="0"/>
                <a:cs typeface="Times New Roman" panose="02020603050405020304" pitchFamily="18" charset="0"/>
              </a:rPr>
              <a:t>/</a:t>
            </a:r>
            <a:r>
              <a:rPr lang="cs-CZ" sz="2300" dirty="0" err="1">
                <a:solidFill>
                  <a:srgbClr val="C00000"/>
                </a:solidFill>
                <a:effectLst/>
                <a:ea typeface="Times New Roman" panose="02020603050405020304" pitchFamily="18" charset="0"/>
                <a:cs typeface="Times New Roman" panose="02020603050405020304" pitchFamily="18" charset="0"/>
              </a:rPr>
              <a:t>programming</a:t>
            </a:r>
            <a:r>
              <a:rPr lang="en-US" sz="2300" dirty="0">
                <a:solidFill>
                  <a:srgbClr val="C00000"/>
                </a:solidFill>
                <a:effectLst/>
                <a:ea typeface="Times New Roman" panose="02020603050405020304" pitchFamily="18" charset="0"/>
                <a:cs typeface="Times New Roman" panose="02020603050405020304" pitchFamily="18" charset="0"/>
              </a:rPr>
              <a:t> the corresponding DLMS application)</a:t>
            </a:r>
          </a:p>
          <a:p>
            <a:pPr marL="357188" lvl="0" indent="-342900" algn="just">
              <a:spcBef>
                <a:spcPts val="600"/>
              </a:spcBef>
              <a:spcAft>
                <a:spcPts val="0"/>
              </a:spcAft>
              <a:buFont typeface="Arial" panose="020B0604020202020204" pitchFamily="34" charset="0"/>
              <a:buChar char="•"/>
            </a:pPr>
            <a:r>
              <a:rPr lang="en-US" sz="2300" dirty="0">
                <a:ea typeface="Times New Roman" panose="02020603050405020304" pitchFamily="18" charset="0"/>
                <a:cs typeface="Times New Roman" panose="02020603050405020304" pitchFamily="18" charset="0"/>
              </a:rPr>
              <a:t>it is an example of what can happen when a full attention is given to concentrate only on communication features of the SW in a situation when any SW testing from some other legitimate points of view cannot be made</a:t>
            </a:r>
          </a:p>
          <a:p>
            <a:pPr marL="357188" lvl="0" indent="-342900" algn="just">
              <a:spcBef>
                <a:spcPts val="600"/>
              </a:spcBef>
              <a:spcAft>
                <a:spcPts val="0"/>
              </a:spcAft>
              <a:buFont typeface="Arial" panose="020B0604020202020204" pitchFamily="34" charset="0"/>
              <a:buChar char="•"/>
            </a:pPr>
            <a:r>
              <a:rPr lang="cs-CZ" sz="2000" dirty="0">
                <a:effectLst/>
                <a:ea typeface="Times New Roman" panose="02020603050405020304" pitchFamily="18" charset="0"/>
                <a:cs typeface="Times New Roman" panose="02020603050405020304" pitchFamily="18" charset="0"/>
              </a:rPr>
              <a:t>the </a:t>
            </a:r>
            <a:r>
              <a:rPr lang="cs-CZ" sz="2000" dirty="0" err="1">
                <a:effectLst/>
                <a:ea typeface="Times New Roman" panose="02020603050405020304" pitchFamily="18" charset="0"/>
                <a:cs typeface="Times New Roman" panose="02020603050405020304" pitchFamily="18" charset="0"/>
              </a:rPr>
              <a:t>situation</a:t>
            </a:r>
            <a:r>
              <a:rPr lang="cs-CZ" sz="2000" dirty="0">
                <a:effectLst/>
                <a:ea typeface="Times New Roman" panose="02020603050405020304" pitchFamily="18" charset="0"/>
                <a:cs typeface="Times New Roman" panose="02020603050405020304" pitchFamily="18" charset="0"/>
              </a:rPr>
              <a:t> a </a:t>
            </a:r>
            <a:r>
              <a:rPr lang="en-US" sz="2000" dirty="0">
                <a:effectLst/>
                <a:ea typeface="Times New Roman" panose="02020603050405020304" pitchFamily="18" charset="0"/>
                <a:cs typeface="Times New Roman" panose="02020603050405020304" pitchFamily="18" charset="0"/>
              </a:rPr>
              <a:t>little bit reminds the „memory replacement attack“ described by NIST in July issue of </a:t>
            </a:r>
            <a:r>
              <a:rPr lang="cs-CZ" sz="2000" dirty="0">
                <a:effectLst/>
                <a:ea typeface="Times New Roman" panose="02020603050405020304" pitchFamily="18" charset="0"/>
                <a:cs typeface="Times New Roman" panose="02020603050405020304" pitchFamily="18" charset="0"/>
              </a:rPr>
              <a:t>the </a:t>
            </a:r>
            <a:r>
              <a:rPr lang="en-US" sz="2000" dirty="0">
                <a:effectLst/>
                <a:ea typeface="Times New Roman" panose="02020603050405020304" pitchFamily="18" charset="0"/>
                <a:cs typeface="Times New Roman" panose="02020603050405020304" pitchFamily="18" charset="0"/>
              </a:rPr>
              <a:t>OIML Bulletin </a:t>
            </a:r>
          </a:p>
        </p:txBody>
      </p:sp>
    </p:spTree>
    <p:extLst>
      <p:ext uri="{BB962C8B-B14F-4D97-AF65-F5344CB8AC3E}">
        <p14:creationId xmlns:p14="http://schemas.microsoft.com/office/powerpoint/2010/main" val="43912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Response in </a:t>
            </a: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regulations</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167009" y="1252199"/>
            <a:ext cx="9857982" cy="4739759"/>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consumer protection has always been based on the capability of the consumer to check, independently on the supplier, the amount of the goods delivered (e.g. energy)</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until now, a display on the meter has served the purpose</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could not be used when the amount of the corresponding information is huge and cannot therefore be delivered to consumer </a:t>
            </a:r>
            <a:r>
              <a:rPr lang="cs-CZ" sz="2400" dirty="0">
                <a:effectLst/>
                <a:ea typeface="Times New Roman" panose="02020603050405020304" pitchFamily="18" charset="0"/>
                <a:cs typeface="Times New Roman" panose="02020603050405020304" pitchFamily="18" charset="0"/>
              </a:rPr>
              <a:t>via</a:t>
            </a:r>
            <a:r>
              <a:rPr lang="en-US" sz="2400" dirty="0">
                <a:effectLst/>
                <a:ea typeface="Times New Roman" panose="02020603050405020304" pitchFamily="18" charset="0"/>
                <a:cs typeface="Times New Roman" panose="02020603050405020304" pitchFamily="18" charset="0"/>
              </a:rPr>
              <a:t> a display</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solution - any </a:t>
            </a:r>
            <a:r>
              <a:rPr lang="en-US" sz="2400" dirty="0">
                <a:solidFill>
                  <a:srgbClr val="C00000"/>
                </a:solidFill>
                <a:effectLst/>
                <a:ea typeface="Times New Roman" panose="02020603050405020304" pitchFamily="18" charset="0"/>
                <a:cs typeface="Times New Roman" panose="02020603050405020304" pitchFamily="18" charset="0"/>
              </a:rPr>
              <a:t>law on metrology </a:t>
            </a:r>
            <a:r>
              <a:rPr lang="en-US" sz="2400" dirty="0">
                <a:effectLst/>
                <a:ea typeface="Times New Roman" panose="02020603050405020304" pitchFamily="18" charset="0"/>
                <a:cs typeface="Times New Roman" panose="02020603050405020304" pitchFamily="18" charset="0"/>
              </a:rPr>
              <a:t>should contain the following provision:</a:t>
            </a:r>
          </a:p>
          <a:p>
            <a:pPr algn="just">
              <a:spcBef>
                <a:spcPts val="600"/>
              </a:spcBef>
              <a:spcAft>
                <a:spcPts val="0"/>
              </a:spcAft>
            </a:pPr>
            <a:r>
              <a:rPr lang="en-US" sz="2400" dirty="0">
                <a:solidFill>
                  <a:srgbClr val="00B050"/>
                </a:solidFill>
                <a:effectLst/>
                <a:ea typeface="Times New Roman" panose="02020603050405020304" pitchFamily="18" charset="0"/>
                <a:cs typeface="Times New Roman" panose="02020603050405020304" pitchFamily="18" charset="0"/>
              </a:rPr>
              <a:t>The user of the measurement data shall make sure that the consumer is able to check the measurement data used for billing and if necessary to make available to the consumer suitable tools for this purpose.</a:t>
            </a:r>
            <a:endParaRPr lang="en-US" sz="1800" dirty="0">
              <a:solidFill>
                <a:srgbClr val="00B050"/>
              </a:solidFill>
              <a:effectLst/>
              <a:ea typeface="Times New Roman" panose="02020603050405020304" pitchFamily="18" charset="0"/>
            </a:endParaRPr>
          </a:p>
          <a:p>
            <a:r>
              <a:rPr lang="en-US" sz="1800" dirty="0">
                <a:solidFill>
                  <a:srgbClr val="00B050"/>
                </a:solidFill>
                <a:effectLst/>
                <a:ea typeface="Times New Roman" panose="02020603050405020304" pitchFamily="18" charset="0"/>
              </a:rPr>
              <a:t> 	</a:t>
            </a:r>
            <a:endParaRPr lang="en-US" sz="2400" dirty="0">
              <a:solidFill>
                <a:srgbClr val="00B05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9561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2067196" y="192100"/>
            <a:ext cx="126364" cy="551180"/>
          </a:xfrm>
          <a:custGeom>
            <a:avLst/>
            <a:gdLst/>
            <a:ahLst/>
            <a:cxnLst/>
            <a:rect l="l" t="t" r="r" b="b"/>
            <a:pathLst>
              <a:path w="126365" h="551180">
                <a:moveTo>
                  <a:pt x="126009" y="0"/>
                </a:moveTo>
                <a:lnTo>
                  <a:pt x="0" y="0"/>
                </a:lnTo>
                <a:lnTo>
                  <a:pt x="0" y="551078"/>
                </a:lnTo>
                <a:lnTo>
                  <a:pt x="126009" y="551078"/>
                </a:lnTo>
                <a:lnTo>
                  <a:pt x="126009" y="0"/>
                </a:lnTo>
                <a:close/>
              </a:path>
            </a:pathLst>
          </a:custGeom>
          <a:solidFill>
            <a:srgbClr val="0092B3"/>
          </a:solidFill>
        </p:spPr>
        <p:txBody>
          <a:bodyPr wrap="square" lIns="0" tIns="0" rIns="0" bIns="0" rtlCol="0"/>
          <a:lstStyle/>
          <a:p>
            <a:endParaRPr/>
          </a:p>
        </p:txBody>
      </p:sp>
      <p:sp>
        <p:nvSpPr>
          <p:cNvPr id="6" name="object 6"/>
          <p:cNvSpPr/>
          <p:nvPr/>
        </p:nvSpPr>
        <p:spPr>
          <a:xfrm>
            <a:off x="456368" y="183168"/>
            <a:ext cx="2680546" cy="560241"/>
          </a:xfrm>
          <a:prstGeom prst="rect">
            <a:avLst/>
          </a:prstGeom>
          <a:blipFill>
            <a:blip r:embed="rId2"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8255" rIns="0" bIns="0" rtlCol="0">
            <a:spAutoFit/>
          </a:bodyPr>
          <a:lstStyle/>
          <a:p>
            <a:pPr marL="38100">
              <a:lnSpc>
                <a:spcPct val="100000"/>
              </a:lnSpc>
              <a:spcBef>
                <a:spcPts val="65"/>
              </a:spcBef>
            </a:pPr>
            <a:fld id="{81D60167-4931-47E6-BA6A-407CBD079E47}" type="slidenum">
              <a:rPr dirty="0"/>
              <a:t>19</a:t>
            </a:fld>
            <a:endParaRPr dirty="0"/>
          </a:p>
        </p:txBody>
      </p:sp>
      <p:sp>
        <p:nvSpPr>
          <p:cNvPr id="8" name="object 8"/>
          <p:cNvSpPr txBox="1">
            <a:spLocks noGrp="1"/>
          </p:cNvSpPr>
          <p:nvPr>
            <p:ph type="ftr" sz="quarter" idx="5"/>
          </p:nvPr>
        </p:nvSpPr>
        <p:spPr>
          <a:prstGeom prst="rect">
            <a:avLst/>
          </a:prstGeom>
        </p:spPr>
        <p:txBody>
          <a:bodyPr vert="horz" wrap="square" lIns="0" tIns="9525" rIns="0" bIns="0" rtlCol="0">
            <a:spAutoFit/>
          </a:body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15" name="TextovéPole 14">
            <a:extLst>
              <a:ext uri="{FF2B5EF4-FFF2-40B4-BE49-F238E27FC236}">
                <a16:creationId xmlns:a16="http://schemas.microsoft.com/office/drawing/2014/main" id="{4FBF336E-669F-48AF-8A9A-5EB48173F762}"/>
              </a:ext>
            </a:extLst>
          </p:cNvPr>
          <p:cNvSpPr txBox="1"/>
          <p:nvPr/>
        </p:nvSpPr>
        <p:spPr>
          <a:xfrm>
            <a:off x="1905000" y="1752600"/>
            <a:ext cx="7200233" cy="1723549"/>
          </a:xfrm>
          <a:prstGeom prst="rect">
            <a:avLst/>
          </a:prstGeom>
          <a:noFill/>
        </p:spPr>
        <p:txBody>
          <a:bodyPr wrap="square">
            <a:spAutoFit/>
          </a:bodyPr>
          <a:lstStyle/>
          <a:p>
            <a:pPr algn="ctr">
              <a:spcBef>
                <a:spcPts val="600"/>
              </a:spcBef>
            </a:pPr>
            <a:endParaRPr lang="cs-CZ" sz="3200" b="1" i="0" u="none" strike="noStrike" baseline="0" dirty="0">
              <a:solidFill>
                <a:srgbClr val="000000"/>
              </a:solidFill>
              <a:latin typeface="Arial" panose="020B0604020202020204" pitchFamily="34" charset="0"/>
            </a:endParaRPr>
          </a:p>
          <a:p>
            <a:pPr algn="ctr">
              <a:spcBef>
                <a:spcPts val="600"/>
              </a:spcBef>
            </a:pPr>
            <a:r>
              <a:rPr lang="cs-CZ" sz="3200" b="1" i="0" u="none" strike="noStrike" baseline="0" dirty="0" err="1">
                <a:solidFill>
                  <a:srgbClr val="000000"/>
                </a:solidFill>
                <a:latin typeface="Arial" panose="020B0604020202020204" pitchFamily="34" charset="0"/>
              </a:rPr>
              <a:t>Thank</a:t>
            </a:r>
            <a:r>
              <a:rPr lang="cs-CZ" sz="3200" b="1" i="0" u="none" strike="noStrike" baseline="0" dirty="0">
                <a:solidFill>
                  <a:srgbClr val="000000"/>
                </a:solidFill>
                <a:latin typeface="Arial" panose="020B0604020202020204" pitchFamily="34" charset="0"/>
              </a:rPr>
              <a:t> </a:t>
            </a:r>
            <a:r>
              <a:rPr lang="cs-CZ" sz="3200" b="1" i="0" u="none" strike="noStrike" baseline="0" dirty="0" err="1">
                <a:solidFill>
                  <a:srgbClr val="000000"/>
                </a:solidFill>
                <a:latin typeface="Arial" panose="020B0604020202020204" pitchFamily="34" charset="0"/>
              </a:rPr>
              <a:t>you</a:t>
            </a:r>
            <a:r>
              <a:rPr lang="cs-CZ" sz="3200" b="1" i="0" u="none" strike="noStrike" baseline="0" dirty="0">
                <a:solidFill>
                  <a:srgbClr val="000000"/>
                </a:solidFill>
                <a:latin typeface="Arial" panose="020B0604020202020204" pitchFamily="34" charset="0"/>
              </a:rPr>
              <a:t> for </a:t>
            </a:r>
            <a:r>
              <a:rPr lang="cs-CZ" sz="3200" b="1" i="0" u="none" strike="noStrike" baseline="0" dirty="0" err="1">
                <a:solidFill>
                  <a:srgbClr val="000000"/>
                </a:solidFill>
                <a:latin typeface="Arial" panose="020B0604020202020204" pitchFamily="34" charset="0"/>
              </a:rPr>
              <a:t>your</a:t>
            </a:r>
            <a:r>
              <a:rPr lang="cs-CZ" sz="3200" b="1" i="0" u="none" strike="noStrike" baseline="0" dirty="0">
                <a:solidFill>
                  <a:srgbClr val="000000"/>
                </a:solidFill>
                <a:latin typeface="Arial" panose="020B0604020202020204" pitchFamily="34" charset="0"/>
              </a:rPr>
              <a:t> </a:t>
            </a:r>
            <a:r>
              <a:rPr lang="cs-CZ" sz="3200" b="1" i="0" u="none" strike="noStrike" baseline="0" dirty="0" err="1">
                <a:solidFill>
                  <a:srgbClr val="000000"/>
                </a:solidFill>
                <a:latin typeface="Arial" panose="020B0604020202020204" pitchFamily="34" charset="0"/>
              </a:rPr>
              <a:t>attention</a:t>
            </a:r>
            <a:r>
              <a:rPr lang="cs-CZ" sz="3200" b="1" i="0" u="none" strike="noStrike" baseline="0" dirty="0">
                <a:solidFill>
                  <a:srgbClr val="000000"/>
                </a:solidFill>
                <a:latin typeface="Arial" panose="020B0604020202020204" pitchFamily="34" charset="0"/>
              </a:rPr>
              <a:t> !</a:t>
            </a:r>
          </a:p>
          <a:p>
            <a:pPr algn="ctr">
              <a:spcBef>
                <a:spcPts val="600"/>
              </a:spcBef>
            </a:pPr>
            <a:r>
              <a:rPr lang="cs-CZ" sz="3200" b="1" dirty="0">
                <a:solidFill>
                  <a:srgbClr val="000000"/>
                </a:solidFill>
                <a:latin typeface="Arial" panose="020B0604020202020204" pitchFamily="34" charset="0"/>
                <a:hlinkClick r:id="rId3"/>
              </a:rPr>
              <a:t>www.welmec.org</a:t>
            </a:r>
            <a:r>
              <a:rPr lang="cs-CZ" sz="3200" b="1" dirty="0">
                <a:solidFill>
                  <a:srgbClr val="000000"/>
                </a:solidFill>
                <a:latin typeface="Arial" panose="020B0604020202020204" pitchFamily="34" charset="0"/>
              </a:rPr>
              <a:t> </a:t>
            </a:r>
            <a:endParaRPr lang="cs-CZ" sz="3200" b="1"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6332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Smart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 (SM)</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5570756"/>
          </a:xfrm>
          <a:prstGeom prst="rect">
            <a:avLst/>
          </a:prstGeom>
        </p:spPr>
        <p:txBody>
          <a:bodyPr wrap="square">
            <a:spAutoFit/>
          </a:bodyPr>
          <a:lstStyle/>
          <a:p>
            <a:pPr>
              <a:spcBef>
                <a:spcPts val="1200"/>
              </a:spcBef>
            </a:pPr>
            <a:r>
              <a:rPr lang="en-US" sz="2600" dirty="0"/>
              <a:t>applicable to all the traditional </a:t>
            </a:r>
            <a:r>
              <a:rPr lang="en-US" sz="2600" dirty="0">
                <a:solidFill>
                  <a:srgbClr val="C00000"/>
                </a:solidFill>
              </a:rPr>
              <a:t>utility meters</a:t>
            </a:r>
            <a:r>
              <a:rPr lang="en-US" sz="2600" dirty="0"/>
              <a:t>: </a:t>
            </a:r>
          </a:p>
          <a:p>
            <a:pPr marL="720725" indent="-457200">
              <a:spcBef>
                <a:spcPts val="1200"/>
              </a:spcBef>
              <a:buFont typeface="Arial" panose="020B0604020202020204" pitchFamily="34" charset="0"/>
              <a:buChar char="•"/>
            </a:pPr>
            <a:r>
              <a:rPr lang="en-US" sz="2600" dirty="0"/>
              <a:t>electricity meters</a:t>
            </a:r>
          </a:p>
          <a:p>
            <a:pPr marL="720725" indent="-457200">
              <a:spcBef>
                <a:spcPts val="1200"/>
              </a:spcBef>
              <a:buFont typeface="Arial" panose="020B0604020202020204" pitchFamily="34" charset="0"/>
              <a:buChar char="•"/>
            </a:pPr>
            <a:r>
              <a:rPr lang="en-US" sz="2600" dirty="0" err="1"/>
              <a:t>gasmeters</a:t>
            </a:r>
            <a:endParaRPr lang="en-US" sz="2600" dirty="0"/>
          </a:p>
          <a:p>
            <a:pPr marL="720725" indent="-457200">
              <a:spcBef>
                <a:spcPts val="1200"/>
              </a:spcBef>
              <a:buFont typeface="Arial" panose="020B0604020202020204" pitchFamily="34" charset="0"/>
              <a:buChar char="•"/>
            </a:pPr>
            <a:r>
              <a:rPr lang="en-US" sz="2600" dirty="0"/>
              <a:t>thermal energy meters</a:t>
            </a:r>
          </a:p>
          <a:p>
            <a:pPr marL="720725" indent="-457200">
              <a:spcBef>
                <a:spcPts val="1200"/>
              </a:spcBef>
              <a:buFont typeface="Arial" panose="020B0604020202020204" pitchFamily="34" charset="0"/>
              <a:buChar char="•"/>
            </a:pPr>
            <a:r>
              <a:rPr lang="en-US" sz="2600" dirty="0" err="1"/>
              <a:t>watermeters</a:t>
            </a:r>
            <a:endParaRPr lang="en-US" sz="2600" dirty="0"/>
          </a:p>
          <a:p>
            <a:pPr marL="457200" indent="-457200">
              <a:spcBef>
                <a:spcPts val="1200"/>
              </a:spcBef>
              <a:buFont typeface="Arial" panose="020B0604020202020204" pitchFamily="34" charset="0"/>
              <a:buChar char="•"/>
            </a:pPr>
            <a:r>
              <a:rPr lang="en-US" sz="2600" dirty="0"/>
              <a:t>electronic communication as such used in operation of other legally controlled measuring instruments </a:t>
            </a:r>
          </a:p>
          <a:p>
            <a:pPr marL="457200" indent="-457200">
              <a:spcBef>
                <a:spcPts val="1200"/>
              </a:spcBef>
              <a:buFont typeface="Arial" panose="020B0604020202020204" pitchFamily="34" charset="0"/>
              <a:buChar char="•"/>
            </a:pPr>
            <a:r>
              <a:rPr lang="en-US" sz="2600" dirty="0"/>
              <a:t>this presentation is concentrated on </a:t>
            </a:r>
            <a:r>
              <a:rPr lang="en-US" sz="2600" dirty="0">
                <a:solidFill>
                  <a:srgbClr val="C00000"/>
                </a:solidFill>
              </a:rPr>
              <a:t>electricity meters</a:t>
            </a:r>
            <a:r>
              <a:rPr lang="cs-CZ" sz="2600" dirty="0">
                <a:solidFill>
                  <a:srgbClr val="C00000"/>
                </a:solidFill>
              </a:rPr>
              <a:t>,</a:t>
            </a:r>
            <a:r>
              <a:rPr lang="en-US" sz="2600" dirty="0">
                <a:solidFill>
                  <a:srgbClr val="C00000"/>
                </a:solidFill>
              </a:rPr>
              <a:t> </a:t>
            </a:r>
            <a:r>
              <a:rPr lang="en-US" sz="2600" dirty="0"/>
              <a:t>now being under spotlight</a:t>
            </a:r>
          </a:p>
          <a:p>
            <a:pPr marL="457200" indent="-457200">
              <a:spcBef>
                <a:spcPts val="1200"/>
              </a:spcBef>
              <a:buFont typeface="Arial" panose="020B0604020202020204" pitchFamily="34" charset="0"/>
              <a:buChar char="•"/>
            </a:pPr>
            <a:r>
              <a:rPr lang="cs-CZ" sz="2600" dirty="0" err="1"/>
              <a:t>their</a:t>
            </a:r>
            <a:r>
              <a:rPr lang="cs-CZ" sz="2600" dirty="0"/>
              <a:t> </a:t>
            </a:r>
            <a:r>
              <a:rPr lang="en-US" sz="2600" dirty="0"/>
              <a:t>important feature: </a:t>
            </a:r>
            <a:r>
              <a:rPr lang="en-US" sz="2600" dirty="0">
                <a:solidFill>
                  <a:srgbClr val="00B050"/>
                </a:solidFill>
              </a:rPr>
              <a:t>a high amount of data to be transferred</a:t>
            </a:r>
          </a:p>
        </p:txBody>
      </p:sp>
    </p:spTree>
    <p:extLst>
      <p:ext uri="{BB962C8B-B14F-4D97-AF65-F5344CB8AC3E}">
        <p14:creationId xmlns:p14="http://schemas.microsoft.com/office/powerpoint/2010/main" val="214839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Definition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related</a:t>
            </a:r>
            <a:r>
              <a:rPr lang="cs-CZ" sz="3600" dirty="0">
                <a:solidFill>
                  <a:schemeClr val="tx1">
                    <a:lumMod val="50000"/>
                    <a:lumOff val="50000"/>
                  </a:schemeClr>
                </a:solidFill>
                <a:latin typeface="+mn-lt"/>
              </a:rPr>
              <a:t> to </a:t>
            </a:r>
            <a:r>
              <a:rPr lang="cs-CZ" sz="3600" dirty="0" err="1">
                <a:solidFill>
                  <a:schemeClr val="tx1">
                    <a:lumMod val="50000"/>
                    <a:lumOff val="50000"/>
                  </a:schemeClr>
                </a:solidFill>
                <a:latin typeface="+mn-lt"/>
              </a:rPr>
              <a:t>electricity</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4801314"/>
          </a:xfrm>
          <a:prstGeom prst="rect">
            <a:avLst/>
          </a:prstGeom>
        </p:spPr>
        <p:txBody>
          <a:bodyPr wrap="square">
            <a:spAutoFit/>
          </a:bodyPr>
          <a:lstStyle/>
          <a:p>
            <a:pPr>
              <a:spcBef>
                <a:spcPts val="1200"/>
              </a:spcBef>
            </a:pPr>
            <a:r>
              <a:rPr lang="en-US" sz="2800" dirty="0">
                <a:solidFill>
                  <a:srgbClr val="C00000"/>
                </a:solidFill>
              </a:rPr>
              <a:t>smart metering syst</a:t>
            </a:r>
            <a:r>
              <a:rPr lang="cs-CZ" sz="2800" dirty="0">
                <a:solidFill>
                  <a:srgbClr val="C00000"/>
                </a:solidFill>
              </a:rPr>
              <a:t>e</a:t>
            </a:r>
            <a:r>
              <a:rPr lang="en-US" sz="2800" dirty="0">
                <a:solidFill>
                  <a:srgbClr val="C00000"/>
                </a:solidFill>
              </a:rPr>
              <a:t>m</a:t>
            </a:r>
            <a:r>
              <a:rPr lang="cs-CZ" sz="2800" dirty="0">
                <a:solidFill>
                  <a:srgbClr val="C00000"/>
                </a:solidFill>
              </a:rPr>
              <a:t>:</a:t>
            </a:r>
            <a:r>
              <a:rPr lang="en-US" sz="2800" dirty="0"/>
              <a:t> </a:t>
            </a:r>
            <a:endParaRPr lang="cs-CZ" sz="2800" dirty="0"/>
          </a:p>
          <a:p>
            <a:pPr>
              <a:spcBef>
                <a:spcPts val="1200"/>
              </a:spcBef>
            </a:pPr>
            <a:r>
              <a:rPr lang="en-US" sz="2800" dirty="0"/>
              <a:t>an electronic system that is capable of measuring electricity </a:t>
            </a:r>
            <a:r>
              <a:rPr lang="en-US" sz="2800" dirty="0">
                <a:solidFill>
                  <a:srgbClr val="00B050"/>
                </a:solidFill>
              </a:rPr>
              <a:t>fed into the grid or electricity consumed from the grid</a:t>
            </a:r>
            <a:r>
              <a:rPr lang="en-US" sz="2800" dirty="0"/>
              <a:t>, providing more information than a conventional meter, and that is capable of </a:t>
            </a:r>
            <a:r>
              <a:rPr lang="en-US" sz="2800" dirty="0">
                <a:solidFill>
                  <a:srgbClr val="00B050"/>
                </a:solidFill>
              </a:rPr>
              <a:t>transmitting and receiving data </a:t>
            </a:r>
            <a:r>
              <a:rPr lang="en-US" sz="2800" dirty="0"/>
              <a:t>for information, monitoring and control purposes, using a form of </a:t>
            </a:r>
            <a:r>
              <a:rPr lang="en-US" sz="2800" dirty="0">
                <a:solidFill>
                  <a:srgbClr val="00B050"/>
                </a:solidFill>
              </a:rPr>
              <a:t>electronic communication</a:t>
            </a:r>
            <a:r>
              <a:rPr lang="en-US" sz="2800" dirty="0"/>
              <a:t>;</a:t>
            </a:r>
            <a:r>
              <a:rPr lang="en-US" sz="2600" dirty="0"/>
              <a:t> </a:t>
            </a:r>
            <a:endParaRPr lang="cs-CZ" sz="2600" dirty="0"/>
          </a:p>
          <a:p>
            <a:pPr>
              <a:spcBef>
                <a:spcPts val="1200"/>
              </a:spcBef>
            </a:pPr>
            <a:endParaRPr lang="cs-CZ" sz="2600" dirty="0"/>
          </a:p>
          <a:p>
            <a:pPr>
              <a:spcBef>
                <a:spcPts val="1200"/>
              </a:spcBef>
            </a:pPr>
            <a:r>
              <a:rPr lang="cs-CZ" dirty="0"/>
              <a:t>Source: so </a:t>
            </a:r>
            <a:r>
              <a:rPr lang="cs-CZ" dirty="0" err="1"/>
              <a:t>called</a:t>
            </a:r>
            <a:r>
              <a:rPr lang="cs-CZ" dirty="0"/>
              <a:t> </a:t>
            </a:r>
            <a:r>
              <a:rPr lang="cs-CZ" dirty="0" err="1"/>
              <a:t>Electricity</a:t>
            </a:r>
            <a:r>
              <a:rPr lang="cs-CZ" dirty="0"/>
              <a:t> </a:t>
            </a:r>
            <a:r>
              <a:rPr lang="cs-CZ" dirty="0" err="1"/>
              <a:t>directive</a:t>
            </a:r>
            <a:r>
              <a:rPr lang="cs-CZ" dirty="0"/>
              <a:t> 2019/944/EU, art. 2 </a:t>
            </a:r>
            <a:r>
              <a:rPr lang="cs-CZ" dirty="0" err="1"/>
              <a:t>Definitions</a:t>
            </a:r>
            <a:r>
              <a:rPr lang="cs-CZ" dirty="0"/>
              <a:t>, </a:t>
            </a:r>
            <a:r>
              <a:rPr lang="cs-CZ" dirty="0" err="1"/>
              <a:t>definition</a:t>
            </a:r>
            <a:r>
              <a:rPr lang="cs-CZ" dirty="0"/>
              <a:t> no. 23</a:t>
            </a:r>
            <a:endParaRPr lang="cs-CZ" dirty="0">
              <a:effectLst/>
              <a:ea typeface="Times New Roman" panose="02020603050405020304" pitchFamily="18" charset="0"/>
            </a:endParaRPr>
          </a:p>
          <a:p>
            <a:pPr>
              <a:spcBef>
                <a:spcPts val="1200"/>
              </a:spcBef>
            </a:pPr>
            <a:endParaRPr lang="en-US" sz="2600" dirty="0"/>
          </a:p>
        </p:txBody>
      </p:sp>
    </p:spTree>
    <p:extLst>
      <p:ext uri="{BB962C8B-B14F-4D97-AF65-F5344CB8AC3E}">
        <p14:creationId xmlns:p14="http://schemas.microsoft.com/office/powerpoint/2010/main" val="75631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Legislation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electricity</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4708981"/>
          </a:xfrm>
          <a:prstGeom prst="rect">
            <a:avLst/>
          </a:prstGeom>
        </p:spPr>
        <p:txBody>
          <a:bodyPr wrap="square">
            <a:spAutoFit/>
          </a:bodyPr>
          <a:lstStyle/>
          <a:p>
            <a:pPr marL="457200" indent="-457200">
              <a:spcBef>
                <a:spcPts val="1200"/>
              </a:spcBef>
              <a:buFont typeface="Arial" panose="020B0604020202020204" pitchFamily="34" charset="0"/>
              <a:buChar char="•"/>
            </a:pPr>
            <a:r>
              <a:rPr lang="en-US" sz="2600" dirty="0"/>
              <a:t>originally concentrated on active energy as tariffs for citizens were simple and based only on active energy consumption</a:t>
            </a:r>
          </a:p>
          <a:p>
            <a:pPr marL="457200" indent="-457200">
              <a:spcBef>
                <a:spcPts val="1200"/>
              </a:spcBef>
              <a:buFont typeface="Arial" panose="020B0604020202020204" pitchFamily="34" charset="0"/>
              <a:buChar char="•"/>
            </a:pPr>
            <a:r>
              <a:rPr lang="en-US" sz="2600" dirty="0"/>
              <a:t>now it is fast becoming no more the case</a:t>
            </a:r>
          </a:p>
          <a:p>
            <a:pPr marL="457200" indent="-457200">
              <a:spcBef>
                <a:spcPts val="1200"/>
              </a:spcBef>
              <a:buFont typeface="Arial" panose="020B0604020202020204" pitchFamily="34" charset="0"/>
              <a:buChar char="•"/>
            </a:pPr>
            <a:r>
              <a:rPr lang="en-US" sz="2600" dirty="0"/>
              <a:t>it is the case of </a:t>
            </a:r>
            <a:r>
              <a:rPr lang="en-US" sz="2600" dirty="0">
                <a:solidFill>
                  <a:srgbClr val="C00000"/>
                </a:solidFill>
              </a:rPr>
              <a:t>MID, MI-003 in Europe and OIML R 46 in the world - they now appear horribly obsolete</a:t>
            </a:r>
          </a:p>
          <a:p>
            <a:pPr marL="457200" indent="-457200">
              <a:spcBef>
                <a:spcPts val="1200"/>
              </a:spcBef>
              <a:buFont typeface="Arial" panose="020B0604020202020204" pitchFamily="34" charset="0"/>
              <a:buChar char="•"/>
            </a:pPr>
            <a:r>
              <a:rPr lang="en-US" sz="2600" dirty="0"/>
              <a:t>OIML TC 12 works on a revision which is progressing slowly</a:t>
            </a:r>
          </a:p>
          <a:p>
            <a:pPr marL="457200" indent="-457200">
              <a:spcBef>
                <a:spcPts val="1200"/>
              </a:spcBef>
              <a:buFont typeface="Arial" panose="020B0604020202020204" pitchFamily="34" charset="0"/>
              <a:buChar char="•"/>
            </a:pPr>
            <a:r>
              <a:rPr lang="en-US" sz="2600" dirty="0"/>
              <a:t>the matter is complicated by the fact that there is </a:t>
            </a:r>
            <a:r>
              <a:rPr lang="en-US" sz="2600" dirty="0">
                <a:solidFill>
                  <a:srgbClr val="C00000"/>
                </a:solidFill>
              </a:rPr>
              <a:t>albeit a plentiful of IEC standards where, however, typical metrological requirements are not covered </a:t>
            </a:r>
            <a:r>
              <a:rPr lang="en-US" sz="2600" dirty="0"/>
              <a:t>(to col</a:t>
            </a:r>
            <a:r>
              <a:rPr lang="cs-CZ" sz="2600" dirty="0"/>
              <a:t>l</a:t>
            </a:r>
            <a:r>
              <a:rPr lang="en-US" sz="2600" dirty="0"/>
              <a:t>ate all those sources is a horrible task)</a:t>
            </a:r>
          </a:p>
        </p:txBody>
      </p:sp>
    </p:spTree>
    <p:extLst>
      <p:ext uri="{BB962C8B-B14F-4D97-AF65-F5344CB8AC3E}">
        <p14:creationId xmlns:p14="http://schemas.microsoft.com/office/powerpoint/2010/main" val="58889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Typical</a:t>
            </a:r>
            <a:r>
              <a:rPr lang="cs-CZ" sz="3600" dirty="0">
                <a:solidFill>
                  <a:schemeClr val="tx1">
                    <a:lumMod val="50000"/>
                    <a:lumOff val="50000"/>
                  </a:schemeClr>
                </a:solidFill>
                <a:latin typeface="+mn-lt"/>
              </a:rPr>
              <a:t> hardware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221288" y="1261118"/>
            <a:ext cx="9431055" cy="5663089"/>
          </a:xfrm>
          <a:prstGeom prst="rect">
            <a:avLst/>
          </a:prstGeom>
        </p:spPr>
        <p:txBody>
          <a:bodyPr wrap="square">
            <a:spAutoFit/>
          </a:bodyPr>
          <a:lstStyle/>
          <a:p>
            <a:pPr marL="457200" indent="-457200">
              <a:spcBef>
                <a:spcPts val="1200"/>
              </a:spcBef>
              <a:buFont typeface="Arial" panose="020B0604020202020204" pitchFamily="34" charset="0"/>
              <a:buChar char="•"/>
            </a:pPr>
            <a:r>
              <a:rPr lang="en-US" sz="2400" dirty="0"/>
              <a:t>a </a:t>
            </a:r>
            <a:r>
              <a:rPr lang="en-US" sz="2400" dirty="0">
                <a:solidFill>
                  <a:srgbClr val="00B050"/>
                </a:solidFill>
              </a:rPr>
              <a:t>4-quadrant meter being able to measure active/reactive </a:t>
            </a:r>
            <a:r>
              <a:rPr lang="en-US" sz="2400" dirty="0"/>
              <a:t>energy in both directions (consumption/delivery of energy)</a:t>
            </a:r>
          </a:p>
          <a:p>
            <a:pPr marL="457200" indent="-457200">
              <a:spcBef>
                <a:spcPts val="1200"/>
              </a:spcBef>
              <a:buFont typeface="Arial" panose="020B0604020202020204" pitchFamily="34" charset="0"/>
              <a:buChar char="•"/>
            </a:pPr>
            <a:r>
              <a:rPr lang="en-US" sz="2400" dirty="0"/>
              <a:t>a </a:t>
            </a:r>
            <a:r>
              <a:rPr lang="en-US" sz="2400" dirty="0">
                <a:solidFill>
                  <a:srgbClr val="00B050"/>
                </a:solidFill>
              </a:rPr>
              <a:t>separate registration of the consumed and delivered energy</a:t>
            </a:r>
            <a:r>
              <a:rPr lang="en-US" sz="2400" dirty="0"/>
              <a:t> in each phase (Ferraris meters cannot do that)</a:t>
            </a:r>
          </a:p>
          <a:p>
            <a:pPr marL="457200" indent="-457200">
              <a:spcBef>
                <a:spcPts val="1200"/>
              </a:spcBef>
              <a:buFont typeface="Arial" panose="020B0604020202020204" pitchFamily="34" charset="0"/>
              <a:buChar char="•"/>
            </a:pPr>
            <a:r>
              <a:rPr lang="en-US" sz="2400" dirty="0"/>
              <a:t>in polyphase meters </a:t>
            </a:r>
            <a:r>
              <a:rPr lang="en-US" sz="2400" dirty="0">
                <a:solidFill>
                  <a:srgbClr val="00B050"/>
                </a:solidFill>
              </a:rPr>
              <a:t>various phases can be dedicated either to consumption or delivery </a:t>
            </a:r>
            <a:r>
              <a:rPr lang="en-US" sz="2400" dirty="0"/>
              <a:t>(e.g. 2 phases used for consumption, 1 phase used for delivery) – to test it is not trivial</a:t>
            </a:r>
          </a:p>
          <a:p>
            <a:pPr marL="457200" indent="-457200">
              <a:spcBef>
                <a:spcPts val="1200"/>
              </a:spcBef>
              <a:buFont typeface="Arial" panose="020B0604020202020204" pitchFamily="34" charset="0"/>
              <a:buChar char="•"/>
            </a:pPr>
            <a:r>
              <a:rPr lang="en-US" sz="2400" dirty="0">
                <a:solidFill>
                  <a:srgbClr val="00B050"/>
                </a:solidFill>
              </a:rPr>
              <a:t>multi-tariff</a:t>
            </a:r>
            <a:r>
              <a:rPr lang="en-US" sz="2400" dirty="0"/>
              <a:t> capability</a:t>
            </a:r>
          </a:p>
          <a:p>
            <a:pPr marL="457200" indent="-457200">
              <a:spcBef>
                <a:spcPts val="1200"/>
              </a:spcBef>
              <a:buFont typeface="Arial" panose="020B0604020202020204" pitchFamily="34" charset="0"/>
              <a:buChar char="•"/>
            </a:pPr>
            <a:r>
              <a:rPr lang="en-US" sz="2400" dirty="0"/>
              <a:t>the handling of the measurement results according to national legislation (the delivery from a PVE to be subcontracted from the consumption ?)</a:t>
            </a:r>
          </a:p>
          <a:p>
            <a:pPr marL="457200" indent="-457200">
              <a:spcBef>
                <a:spcPts val="1200"/>
              </a:spcBef>
              <a:buFont typeface="Arial" panose="020B0604020202020204" pitchFamily="34" charset="0"/>
              <a:buChar char="•"/>
            </a:pPr>
            <a:r>
              <a:rPr lang="en-US" sz="2400" dirty="0"/>
              <a:t>often </a:t>
            </a:r>
            <a:r>
              <a:rPr lang="en-US" sz="2400" dirty="0">
                <a:solidFill>
                  <a:srgbClr val="00B050"/>
                </a:solidFill>
              </a:rPr>
              <a:t>internal computational capability </a:t>
            </a:r>
            <a:r>
              <a:rPr lang="en-US" sz="2400" dirty="0"/>
              <a:t>(</a:t>
            </a:r>
            <a:r>
              <a:rPr lang="cs-CZ" sz="2400" dirty="0" err="1"/>
              <a:t>e.g</a:t>
            </a:r>
            <a:r>
              <a:rPr lang="cs-CZ" sz="2400" dirty="0"/>
              <a:t>. </a:t>
            </a:r>
            <a:r>
              <a:rPr lang="en-US" sz="2400" dirty="0"/>
              <a:t>by way of PLC – Programmable Logic Controller)    </a:t>
            </a:r>
          </a:p>
        </p:txBody>
      </p:sp>
    </p:spTree>
    <p:extLst>
      <p:ext uri="{BB962C8B-B14F-4D97-AF65-F5344CB8AC3E}">
        <p14:creationId xmlns:p14="http://schemas.microsoft.com/office/powerpoint/2010/main" val="277141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Typical</a:t>
            </a:r>
            <a:r>
              <a:rPr lang="cs-CZ" sz="3600" dirty="0">
                <a:solidFill>
                  <a:schemeClr val="tx1">
                    <a:lumMod val="50000"/>
                    <a:lumOff val="50000"/>
                  </a:schemeClr>
                </a:solidFill>
                <a:latin typeface="+mn-lt"/>
              </a:rPr>
              <a:t> hardware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221288" y="1261118"/>
            <a:ext cx="9431055" cy="3877985"/>
          </a:xfrm>
          <a:prstGeom prst="rect">
            <a:avLst/>
          </a:prstGeom>
        </p:spPr>
        <p:txBody>
          <a:bodyPr wrap="square">
            <a:spAutoFit/>
          </a:bodyPr>
          <a:lstStyle/>
          <a:p>
            <a:pPr marL="457200" indent="-457200">
              <a:spcBef>
                <a:spcPts val="1200"/>
              </a:spcBef>
              <a:buFont typeface="Arial" panose="020B0604020202020204" pitchFamily="34" charset="0"/>
              <a:buChar char="•"/>
            </a:pPr>
            <a:r>
              <a:rPr lang="en-US" sz="2400" dirty="0"/>
              <a:t>normal </a:t>
            </a:r>
            <a:r>
              <a:rPr lang="en-US" sz="2400" dirty="0">
                <a:solidFill>
                  <a:srgbClr val="00B050"/>
                </a:solidFill>
              </a:rPr>
              <a:t>billing period</a:t>
            </a:r>
            <a:r>
              <a:rPr lang="en-US" sz="2400" dirty="0"/>
              <a:t>: 1 month, data storage capability: 40 days</a:t>
            </a:r>
          </a:p>
          <a:p>
            <a:pPr marL="457200" indent="-457200">
              <a:spcBef>
                <a:spcPts val="1200"/>
              </a:spcBef>
              <a:buFont typeface="Arial" panose="020B0604020202020204" pitchFamily="34" charset="0"/>
              <a:buChar char="•"/>
            </a:pPr>
            <a:r>
              <a:rPr lang="en-US" sz="2400" dirty="0"/>
              <a:t>real time access to energy consumption data - 5 minutes up to 60 minutes data interval: </a:t>
            </a:r>
            <a:r>
              <a:rPr lang="en-US" sz="2400" dirty="0">
                <a:solidFill>
                  <a:srgbClr val="00B050"/>
                </a:solidFill>
              </a:rPr>
              <a:t>free interval electricity smart meters</a:t>
            </a:r>
          </a:p>
          <a:p>
            <a:pPr marL="457200" indent="-457200">
              <a:spcBef>
                <a:spcPts val="1200"/>
              </a:spcBef>
              <a:buFont typeface="Arial" panose="020B0604020202020204" pitchFamily="34" charset="0"/>
              <a:buChar char="•"/>
            </a:pPr>
            <a:r>
              <a:rPr lang="en-US" sz="2400" dirty="0">
                <a:solidFill>
                  <a:srgbClr val="00B050"/>
                </a:solidFill>
              </a:rPr>
              <a:t>dynamic price contracts </a:t>
            </a:r>
          </a:p>
          <a:p>
            <a:pPr marL="457200" indent="-457200">
              <a:spcBef>
                <a:spcPts val="1200"/>
              </a:spcBef>
              <a:buFont typeface="Arial" panose="020B0604020202020204" pitchFamily="34" charset="0"/>
              <a:buChar char="•"/>
            </a:pPr>
            <a:r>
              <a:rPr lang="en-US" sz="2400" dirty="0">
                <a:solidFill>
                  <a:srgbClr val="00B050"/>
                </a:solidFill>
              </a:rPr>
              <a:t>communications: </a:t>
            </a:r>
            <a:r>
              <a:rPr lang="en-US" sz="2400" dirty="0"/>
              <a:t>point-to-point technologies, meters </a:t>
            </a:r>
            <a:r>
              <a:rPr lang="en-US" sz="2400" dirty="0">
                <a:effectLst/>
                <a:ea typeface="Times New Roman" panose="02020603050405020304" pitchFamily="18" charset="0"/>
              </a:rPr>
              <a:t>as </a:t>
            </a:r>
            <a:r>
              <a:rPr lang="en-US" sz="2400" dirty="0">
                <a:solidFill>
                  <a:srgbClr val="C00000"/>
                </a:solidFill>
                <a:effectLst/>
                <a:ea typeface="Times New Roman" panose="02020603050405020304" pitchFamily="18" charset="0"/>
              </a:rPr>
              <a:t>IoT using mobile internet</a:t>
            </a:r>
            <a:r>
              <a:rPr lang="en-US" sz="2400" dirty="0">
                <a:effectLst/>
                <a:ea typeface="Times New Roman" panose="02020603050405020304" pitchFamily="18" charset="0"/>
              </a:rPr>
              <a:t> implementing e.g. novel  communication technology</a:t>
            </a:r>
            <a:r>
              <a:rPr lang="en-US" sz="2400" b="1" dirty="0">
                <a:effectLst/>
                <a:ea typeface="Times New Roman" panose="02020603050405020304" pitchFamily="18" charset="0"/>
              </a:rPr>
              <a:t> </a:t>
            </a:r>
            <a:r>
              <a:rPr lang="en-US" sz="2400" dirty="0">
                <a:effectLst/>
                <a:ea typeface="Times New Roman" panose="02020603050405020304" pitchFamily="18" charset="0"/>
              </a:rPr>
              <a:t>called </a:t>
            </a:r>
            <a:r>
              <a:rPr lang="en-US" sz="2400" b="1" dirty="0">
                <a:solidFill>
                  <a:srgbClr val="00B050"/>
                </a:solidFill>
                <a:effectLst/>
                <a:ea typeface="Times New Roman" panose="02020603050405020304" pitchFamily="18" charset="0"/>
              </a:rPr>
              <a:t>NB-IoT (Narrowband Internet of Things)</a:t>
            </a:r>
            <a:r>
              <a:rPr lang="en-US" sz="2400" dirty="0">
                <a:effectLst/>
                <a:ea typeface="Times New Roman" panose="02020603050405020304" pitchFamily="18" charset="0"/>
              </a:rPr>
              <a:t>, LPWAN (Low Power WAN) standard using GSM 4G/LTE or GSM 5G/LTE networks in radio bands reserved for industrial frequencies </a:t>
            </a:r>
            <a:endParaRPr lang="en-US" sz="2400" dirty="0">
              <a:solidFill>
                <a:srgbClr val="00B050"/>
              </a:solidFill>
            </a:endParaRPr>
          </a:p>
        </p:txBody>
      </p:sp>
    </p:spTree>
    <p:extLst>
      <p:ext uri="{BB962C8B-B14F-4D97-AF65-F5344CB8AC3E}">
        <p14:creationId xmlns:p14="http://schemas.microsoft.com/office/powerpoint/2010/main" val="305868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Software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5447645"/>
          </a:xfrm>
          <a:prstGeom prst="rect">
            <a:avLst/>
          </a:prstGeom>
        </p:spPr>
        <p:txBody>
          <a:bodyPr wrap="square">
            <a:spAutoFit/>
          </a:bodyPr>
          <a:lstStyle/>
          <a:p>
            <a:pPr>
              <a:spcBef>
                <a:spcPts val="1200"/>
              </a:spcBef>
            </a:pPr>
            <a:r>
              <a:rPr lang="en-US" sz="2400" dirty="0"/>
              <a:t>In Europe given by the well-known </a:t>
            </a:r>
            <a:r>
              <a:rPr lang="en-US" sz="2400" dirty="0">
                <a:solidFill>
                  <a:srgbClr val="C00000"/>
                </a:solidFill>
              </a:rPr>
              <a:t>guide WELMEC 7.2 </a:t>
            </a:r>
            <a:r>
              <a:rPr lang="en-US" sz="2400" dirty="0"/>
              <a:t>(common sense) – from the viewpoint of SW there are 2 types of meters:</a:t>
            </a:r>
          </a:p>
          <a:p>
            <a:pPr marL="457200" indent="-457200">
              <a:spcBef>
                <a:spcPts val="1200"/>
              </a:spcBef>
              <a:buFont typeface="Arial" panose="020B0604020202020204" pitchFamily="34" charset="0"/>
              <a:buChar char="•"/>
            </a:pPr>
            <a:r>
              <a:rPr lang="en-US" sz="2400" dirty="0">
                <a:solidFill>
                  <a:srgbClr val="00B050"/>
                </a:solidFill>
              </a:rPr>
              <a:t>type P</a:t>
            </a:r>
            <a:r>
              <a:rPr lang="en-US" sz="2400" dirty="0"/>
              <a:t>: with embedded SW</a:t>
            </a:r>
          </a:p>
          <a:p>
            <a:pPr marL="457200" indent="-457200">
              <a:spcBef>
                <a:spcPts val="1200"/>
              </a:spcBef>
              <a:buFont typeface="Arial" panose="020B0604020202020204" pitchFamily="34" charset="0"/>
              <a:buChar char="•"/>
            </a:pPr>
            <a:r>
              <a:rPr lang="en-US" sz="2400" dirty="0">
                <a:solidFill>
                  <a:srgbClr val="00B050"/>
                </a:solidFill>
              </a:rPr>
              <a:t>type U</a:t>
            </a:r>
            <a:r>
              <a:rPr lang="en-US" sz="2400" dirty="0"/>
              <a:t>: based on a universal computer, now typical for a smart meter</a:t>
            </a:r>
          </a:p>
          <a:p>
            <a:pPr>
              <a:spcBef>
                <a:spcPts val="1200"/>
              </a:spcBef>
            </a:pPr>
            <a:r>
              <a:rPr lang="en-US" sz="2400" dirty="0"/>
              <a:t>Both types  of devices can have various so called </a:t>
            </a:r>
            <a:r>
              <a:rPr lang="en-US" sz="2400" dirty="0">
                <a:solidFill>
                  <a:srgbClr val="C00000"/>
                </a:solidFill>
              </a:rPr>
              <a:t>extensions</a:t>
            </a:r>
            <a:r>
              <a:rPr lang="en-US" sz="2400" dirty="0"/>
              <a:t>:</a:t>
            </a:r>
          </a:p>
          <a:p>
            <a:pPr marL="457200" indent="-457200">
              <a:spcBef>
                <a:spcPts val="1200"/>
              </a:spcBef>
              <a:buFont typeface="Arial" panose="020B0604020202020204" pitchFamily="34" charset="0"/>
              <a:buChar char="•"/>
            </a:pPr>
            <a:r>
              <a:rPr lang="en-US" sz="2400" dirty="0">
                <a:solidFill>
                  <a:srgbClr val="C00000"/>
                </a:solidFill>
              </a:rPr>
              <a:t>extension S</a:t>
            </a:r>
            <a:r>
              <a:rPr lang="en-US" sz="2400" dirty="0"/>
              <a:t>: separation of SW into Legally relevant part (LRS) and Legally non-relevant part (LNRS) – mandatory for type U devices</a:t>
            </a:r>
          </a:p>
          <a:p>
            <a:pPr marL="457200" indent="-457200">
              <a:spcBef>
                <a:spcPts val="1200"/>
              </a:spcBef>
              <a:buFont typeface="Arial" panose="020B0604020202020204" pitchFamily="34" charset="0"/>
              <a:buChar char="•"/>
            </a:pPr>
            <a:r>
              <a:rPr lang="en-US" sz="2400" dirty="0">
                <a:solidFill>
                  <a:srgbClr val="C00000"/>
                </a:solidFill>
              </a:rPr>
              <a:t>extension D</a:t>
            </a:r>
            <a:r>
              <a:rPr lang="en-US" sz="2400" dirty="0"/>
              <a:t>: remote download – not supported by some national legislations even if the options are well known (Verified/Traced update)</a:t>
            </a:r>
          </a:p>
          <a:p>
            <a:pPr marL="457200" indent="-457200">
              <a:spcBef>
                <a:spcPts val="1200"/>
              </a:spcBef>
              <a:buFont typeface="Arial" panose="020B0604020202020204" pitchFamily="34" charset="0"/>
              <a:buChar char="•"/>
            </a:pPr>
            <a:r>
              <a:rPr lang="en-US" sz="2400" dirty="0">
                <a:solidFill>
                  <a:srgbClr val="C00000"/>
                </a:solidFill>
              </a:rPr>
              <a:t>extension T</a:t>
            </a:r>
            <a:r>
              <a:rPr lang="en-US" sz="2400" dirty="0"/>
              <a:t>: remote transfer of data – a typical attribute of a smart meter, </a:t>
            </a:r>
            <a:r>
              <a:rPr lang="en-US" sz="2400" dirty="0">
                <a:solidFill>
                  <a:srgbClr val="00B050"/>
                </a:solidFill>
              </a:rPr>
              <a:t>SW on both sides of the communication has to be known</a:t>
            </a:r>
            <a:r>
              <a:rPr lang="en-US" sz="2400" dirty="0"/>
              <a:t>)</a:t>
            </a:r>
          </a:p>
        </p:txBody>
      </p:sp>
    </p:spTree>
    <p:extLst>
      <p:ext uri="{BB962C8B-B14F-4D97-AF65-F5344CB8AC3E}">
        <p14:creationId xmlns:p14="http://schemas.microsoft.com/office/powerpoint/2010/main" val="617240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Scheme</a:t>
            </a:r>
            <a:r>
              <a:rPr lang="cs-CZ" sz="3600" dirty="0">
                <a:solidFill>
                  <a:schemeClr val="tx1">
                    <a:lumMod val="50000"/>
                    <a:lumOff val="50000"/>
                  </a:schemeClr>
                </a:solidFill>
                <a:latin typeface="+mn-lt"/>
              </a:rPr>
              <a:t> of a </a:t>
            </a:r>
            <a:r>
              <a:rPr lang="cs-CZ" sz="3600" dirty="0" err="1">
                <a:solidFill>
                  <a:schemeClr val="tx1">
                    <a:lumMod val="50000"/>
                    <a:lumOff val="50000"/>
                  </a:schemeClr>
                </a:solidFill>
                <a:latin typeface="+mn-lt"/>
              </a:rPr>
              <a:t>modern</a:t>
            </a:r>
            <a:r>
              <a:rPr lang="cs-CZ" sz="3600" dirty="0">
                <a:solidFill>
                  <a:schemeClr val="tx1">
                    <a:lumMod val="50000"/>
                    <a:lumOff val="50000"/>
                  </a:schemeClr>
                </a:solidFill>
                <a:latin typeface="+mn-lt"/>
              </a:rPr>
              <a:t> energy </a:t>
            </a:r>
            <a:r>
              <a:rPr lang="cs-CZ" sz="3600" dirty="0" err="1">
                <a:solidFill>
                  <a:schemeClr val="tx1">
                    <a:lumMod val="50000"/>
                    <a:lumOff val="50000"/>
                  </a:schemeClr>
                </a:solidFill>
                <a:latin typeface="+mn-lt"/>
              </a:rPr>
              <a:t>networks</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pic>
        <p:nvPicPr>
          <p:cNvPr id="5" name="Picture 2">
            <a:extLst>
              <a:ext uri="{FF2B5EF4-FFF2-40B4-BE49-F238E27FC236}">
                <a16:creationId xmlns:a16="http://schemas.microsoft.com/office/drawing/2014/main" id="{9F7CBC3C-BA60-4485-B415-9F140F34F8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216275" y="1764030"/>
            <a:ext cx="5759450" cy="3329940"/>
          </a:xfrm>
          <a:prstGeom prst="rect">
            <a:avLst/>
          </a:prstGeom>
          <a:noFill/>
        </p:spPr>
      </p:pic>
    </p:spTree>
    <p:extLst>
      <p:ext uri="{BB962C8B-B14F-4D97-AF65-F5344CB8AC3E}">
        <p14:creationId xmlns:p14="http://schemas.microsoft.com/office/powerpoint/2010/main" val="3021264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Complexity</a:t>
            </a:r>
            <a:r>
              <a:rPr lang="cs-CZ" sz="3600" dirty="0">
                <a:solidFill>
                  <a:schemeClr val="tx1">
                    <a:lumMod val="50000"/>
                    <a:lumOff val="50000"/>
                  </a:schemeClr>
                </a:solidFill>
                <a:latin typeface="+mn-lt"/>
              </a:rPr>
              <a:t> of the </a:t>
            </a:r>
            <a:r>
              <a:rPr lang="cs-CZ" sz="3600" dirty="0" err="1">
                <a:solidFill>
                  <a:schemeClr val="tx1">
                    <a:lumMod val="50000"/>
                    <a:lumOff val="50000"/>
                  </a:schemeClr>
                </a:solidFill>
                <a:latin typeface="+mn-lt"/>
              </a:rPr>
              <a:t>associated</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legislation</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4308872"/>
          </a:xfrm>
          <a:prstGeom prst="rect">
            <a:avLst/>
          </a:prstGeom>
        </p:spPr>
        <p:txBody>
          <a:bodyPr wrap="square">
            <a:spAutoFit/>
          </a:bodyPr>
          <a:lstStyle/>
          <a:p>
            <a:pPr lvl="0" algn="just">
              <a:spcBef>
                <a:spcPts val="600"/>
              </a:spcBef>
              <a:spcAft>
                <a:spcPts val="0"/>
              </a:spcAft>
              <a:tabLst>
                <a:tab pos="457200" algn="l"/>
              </a:tabLst>
            </a:pPr>
            <a:r>
              <a:rPr lang="en-US" sz="2600" dirty="0">
                <a:effectLst/>
                <a:ea typeface="Times New Roman" panose="02020603050405020304" pitchFamily="18" charset="0"/>
                <a:cs typeface="Times New Roman" panose="02020603050405020304" pitchFamily="18" charset="0"/>
              </a:rPr>
              <a:t>The interplay of the relevant legislations is quite complex – the following categories of legislation are applicable here:</a:t>
            </a:r>
          </a:p>
          <a:p>
            <a:pPr marL="342900" lvl="0" indent="-342900" algn="just">
              <a:spcBef>
                <a:spcPts val="1200"/>
              </a:spcBef>
              <a:spcAft>
                <a:spcPts val="0"/>
              </a:spcAft>
              <a:buFont typeface="Times New Roman" panose="02020603050405020304" pitchFamily="18" charset="0"/>
              <a:buChar char="-"/>
            </a:pPr>
            <a:r>
              <a:rPr lang="en-US" sz="2600" dirty="0">
                <a:solidFill>
                  <a:srgbClr val="00B050"/>
                </a:solidFill>
                <a:effectLst/>
                <a:ea typeface="Times New Roman" panose="02020603050405020304" pitchFamily="18" charset="0"/>
              </a:rPr>
              <a:t>metrological</a:t>
            </a:r>
            <a:r>
              <a:rPr lang="en-US" sz="2600" dirty="0">
                <a:effectLst/>
                <a:ea typeface="Times New Roman" panose="02020603050405020304" pitchFamily="18" charset="0"/>
              </a:rPr>
              <a:t> (EU MID directive, national level)</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electricity (grid) regulation </a:t>
            </a:r>
            <a:r>
              <a:rPr lang="en-US" sz="2600" dirty="0">
                <a:effectLst/>
                <a:ea typeface="Times New Roman" panose="02020603050405020304" pitchFamily="18" charset="0"/>
              </a:rPr>
              <a:t>(EU Electricity directive)</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cyber-security</a:t>
            </a:r>
            <a:r>
              <a:rPr lang="en-US" sz="2600" dirty="0">
                <a:effectLst/>
                <a:ea typeface="Times New Roman" panose="02020603050405020304" pitchFamily="18" charset="0"/>
              </a:rPr>
              <a:t> (national cybersecurity regulation </a:t>
            </a:r>
            <a:r>
              <a:rPr lang="cs-CZ" sz="2600" dirty="0" err="1">
                <a:effectLst/>
                <a:ea typeface="Times New Roman" panose="02020603050405020304" pitchFamily="18" charset="0"/>
              </a:rPr>
              <a:t>based</a:t>
            </a:r>
            <a:r>
              <a:rPr lang="cs-CZ" sz="2600" dirty="0">
                <a:effectLst/>
                <a:ea typeface="Times New Roman" panose="02020603050405020304" pitchFamily="18" charset="0"/>
              </a:rPr>
              <a:t> on 2016/1148/EU </a:t>
            </a:r>
            <a:r>
              <a:rPr lang="en-US" sz="2600" dirty="0">
                <a:effectLst/>
                <a:ea typeface="Times New Roman" panose="02020603050405020304" pitchFamily="18" charset="0"/>
              </a:rPr>
              <a:t>– </a:t>
            </a:r>
            <a:r>
              <a:rPr lang="cs-CZ" sz="2600" dirty="0">
                <a:effectLst/>
                <a:ea typeface="Times New Roman" panose="02020603050405020304" pitchFamily="18" charset="0"/>
              </a:rPr>
              <a:t>NIS </a:t>
            </a:r>
            <a:r>
              <a:rPr lang="cs-CZ" sz="2600" dirty="0" err="1">
                <a:effectLst/>
                <a:ea typeface="Times New Roman" panose="02020603050405020304" pitchFamily="18" charset="0"/>
              </a:rPr>
              <a:t>directive</a:t>
            </a:r>
            <a:r>
              <a:rPr lang="cs-CZ" sz="2600" dirty="0">
                <a:effectLst/>
                <a:ea typeface="Times New Roman" panose="02020603050405020304" pitchFamily="18" charset="0"/>
              </a:rPr>
              <a:t>, </a:t>
            </a:r>
            <a:r>
              <a:rPr lang="en-US" sz="2600" dirty="0">
                <a:effectLst/>
                <a:ea typeface="Times New Roman" panose="02020603050405020304" pitchFamily="18" charset="0"/>
              </a:rPr>
              <a:t>the grid is a critical infrastructure)</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protection of personal data, privacy of data </a:t>
            </a:r>
            <a:r>
              <a:rPr lang="en-US" sz="2600" dirty="0">
                <a:effectLst/>
                <a:ea typeface="Times New Roman" panose="02020603050405020304" pitchFamily="18" charset="0"/>
              </a:rPr>
              <a:t>(EU Regulation GDPR – </a:t>
            </a:r>
            <a:r>
              <a:rPr lang="en-US" sz="2600" dirty="0">
                <a:solidFill>
                  <a:srgbClr val="C00000"/>
                </a:solidFill>
                <a:effectLst/>
                <a:ea typeface="Times New Roman" panose="02020603050405020304" pitchFamily="18" charset="0"/>
              </a:rPr>
              <a:t>71 % of consumers </a:t>
            </a:r>
            <a:r>
              <a:rPr lang="en-US" sz="2600" b="0" i="0" dirty="0">
                <a:solidFill>
                  <a:srgbClr val="C00000"/>
                </a:solidFill>
                <a:effectLst/>
              </a:rPr>
              <a:t>fear of their personal information being stolen while using smart home products</a:t>
            </a:r>
            <a:r>
              <a:rPr lang="en-US" sz="2600" dirty="0">
                <a:effectLst/>
                <a:ea typeface="Times New Roman" panose="02020603050405020304" pitchFamily="18" charset="0"/>
              </a:rPr>
              <a:t>).   </a:t>
            </a:r>
          </a:p>
        </p:txBody>
      </p:sp>
    </p:spTree>
    <p:extLst>
      <p:ext uri="{BB962C8B-B14F-4D97-AF65-F5344CB8AC3E}">
        <p14:creationId xmlns:p14="http://schemas.microsoft.com/office/powerpoint/2010/main" val="257630049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9272</TotalTime>
  <Words>1826</Words>
  <Application>Microsoft Office PowerPoint</Application>
  <PresentationFormat>Widescreen</PresentationFormat>
  <Paragraphs>113</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Cambria Math</vt:lpstr>
      <vt:lpstr>Montserrat</vt:lpstr>
      <vt:lpstr>Montserrat-Light</vt:lpstr>
      <vt:lpstr>Montserrat-Medium</vt:lpstr>
      <vt:lpstr>Times New Roman</vt:lpstr>
      <vt:lpstr>Office-teema</vt:lpstr>
      <vt:lpstr>PowerPoint Presentation</vt:lpstr>
      <vt:lpstr>Smart meters (SM)</vt:lpstr>
      <vt:lpstr>Definition (related to electricity meters)</vt:lpstr>
      <vt:lpstr>Legislation (electricity meters)</vt:lpstr>
      <vt:lpstr>Typical hardware design</vt:lpstr>
      <vt:lpstr>Typical hardware design</vt:lpstr>
      <vt:lpstr>Software design</vt:lpstr>
      <vt:lpstr>Scheme of a modern energy networks</vt:lpstr>
      <vt:lpstr>Complexity of the associated legislation </vt:lpstr>
      <vt:lpstr>Additional complexity - unbundling </vt:lpstr>
      <vt:lpstr>European approach  </vt:lpstr>
      <vt:lpstr>European approach – lessons taken  </vt:lpstr>
      <vt:lpstr>Metrological problems I  </vt:lpstr>
      <vt:lpstr>Metrological problems II  </vt:lpstr>
      <vt:lpstr>Metrological problems II  </vt:lpstr>
      <vt:lpstr>Communication protocol DLMS COSEM  </vt:lpstr>
      <vt:lpstr>Communication protocol DLMS COSEM</vt:lpstr>
      <vt:lpstr>Response in metrological regulations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Valkeapää Tuomo (Tukes)</dc:creator>
  <cp:lastModifiedBy>Ehrlich, Charles D. (Fed)</cp:lastModifiedBy>
  <cp:revision>201</cp:revision>
  <dcterms:created xsi:type="dcterms:W3CDTF">2021-03-05T12:48:21Z</dcterms:created>
  <dcterms:modified xsi:type="dcterms:W3CDTF">2021-08-27T07:29:53Z</dcterms:modified>
</cp:coreProperties>
</file>